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Times New Roman" charset="1" panose="02030502070405020303"/>
      <p:regular r:id="rId21"/>
    </p:embeddedFont>
    <p:embeddedFont>
      <p:font typeface="Times New Roman Bold" charset="1" panose="02030802070405020303"/>
      <p:regular r:id="rId22"/>
    </p:embeddedFont>
    <p:embeddedFont>
      <p:font typeface="Abstracted Dream" charset="1" panose="00000500000000000000"/>
      <p:regular r:id="rId23"/>
    </p:embeddedFont>
    <p:embeddedFont>
      <p:font typeface="Dynapuff Condensed" charset="1" panose="000000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VAGYhQ6nYsY.mp4" Type="http://schemas.openxmlformats.org/officeDocument/2006/relationships/video"/><Relationship Id="rId4" Target="../media/VAGYhQ6nYsY.mp4" Type="http://schemas.microsoft.com/office/2007/relationships/media"/></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https://aimi.stanford.edu/datasets/mrnet-knee-mris" TargetMode="External" Type="http://schemas.openxmlformats.org/officeDocument/2006/relationships/hyperlink"/><Relationship Id="rId3" Target="../media/image1.png" Type="http://schemas.openxmlformats.org/officeDocument/2006/relationships/image"/><Relationship Id="rId4" Target="../media/image2.svg" Type="http://schemas.openxmlformats.org/officeDocument/2006/relationships/image"/><Relationship Id="rId5"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EFDA"/>
        </a:solidFill>
      </p:bgPr>
    </p:bg>
    <p:spTree>
      <p:nvGrpSpPr>
        <p:cNvPr id="1" name=""/>
        <p:cNvGrpSpPr/>
        <p:nvPr/>
      </p:nvGrpSpPr>
      <p:grpSpPr>
        <a:xfrm>
          <a:off x="0" y="0"/>
          <a:ext cx="0" cy="0"/>
          <a:chOff x="0" y="0"/>
          <a:chExt cx="0" cy="0"/>
        </a:xfrm>
      </p:grpSpPr>
      <p:sp>
        <p:nvSpPr>
          <p:cNvPr name="Freeform 2" id="2"/>
          <p:cNvSpPr/>
          <p:nvPr/>
        </p:nvSpPr>
        <p:spPr>
          <a:xfrm flipH="true" flipV="false" rot="0">
            <a:off x="-91673" y="0"/>
            <a:ext cx="7315200" cy="3204754"/>
          </a:xfrm>
          <a:custGeom>
            <a:avLst/>
            <a:gdLst/>
            <a:ahLst/>
            <a:cxnLst/>
            <a:rect r="r" b="b" t="t" l="l"/>
            <a:pathLst>
              <a:path h="3204754" w="7315200">
                <a:moveTo>
                  <a:pt x="7315200" y="0"/>
                </a:moveTo>
                <a:lnTo>
                  <a:pt x="0" y="0"/>
                </a:lnTo>
                <a:lnTo>
                  <a:pt x="0" y="3204754"/>
                </a:lnTo>
                <a:lnTo>
                  <a:pt x="7315200" y="3204754"/>
                </a:lnTo>
                <a:lnTo>
                  <a:pt x="73152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013428" y="6852024"/>
            <a:ext cx="8261144" cy="2813497"/>
          </a:xfrm>
          <a:prstGeom prst="rect">
            <a:avLst/>
          </a:prstGeom>
        </p:spPr>
        <p:txBody>
          <a:bodyPr anchor="t" rtlCol="false" tIns="0" lIns="0" bIns="0" rIns="0">
            <a:spAutoFit/>
          </a:bodyPr>
          <a:lstStyle/>
          <a:p>
            <a:pPr algn="ctr">
              <a:lnSpc>
                <a:spcPts val="5482"/>
              </a:lnSpc>
            </a:pPr>
            <a:r>
              <a:rPr lang="en-US" sz="3654" spc="109">
                <a:solidFill>
                  <a:srgbClr val="3F3E3A"/>
                </a:solidFill>
                <a:latin typeface="Times New Roman"/>
                <a:ea typeface="Times New Roman"/>
                <a:cs typeface="Times New Roman"/>
                <a:sym typeface="Times New Roman"/>
              </a:rPr>
              <a:t>Presented by: Krishnan Narayanan</a:t>
            </a:r>
          </a:p>
          <a:p>
            <a:pPr algn="ctr">
              <a:lnSpc>
                <a:spcPts val="5482"/>
              </a:lnSpc>
            </a:pPr>
            <a:r>
              <a:rPr lang="en-US" sz="3654" spc="109">
                <a:solidFill>
                  <a:srgbClr val="3F3E3A"/>
                </a:solidFill>
                <a:latin typeface="Times New Roman"/>
                <a:ea typeface="Times New Roman"/>
                <a:cs typeface="Times New Roman"/>
                <a:sym typeface="Times New Roman"/>
              </a:rPr>
              <a:t>Palnati Neha Reddy </a:t>
            </a:r>
          </a:p>
          <a:p>
            <a:pPr algn="ctr">
              <a:lnSpc>
                <a:spcPts val="5482"/>
              </a:lnSpc>
            </a:pPr>
            <a:r>
              <a:rPr lang="en-US" sz="3654" spc="109">
                <a:solidFill>
                  <a:srgbClr val="3F3E3A"/>
                </a:solidFill>
                <a:latin typeface="Times New Roman"/>
                <a:ea typeface="Times New Roman"/>
                <a:cs typeface="Times New Roman"/>
                <a:sym typeface="Times New Roman"/>
              </a:rPr>
              <a:t>Vinisha Sunkara</a:t>
            </a:r>
          </a:p>
          <a:p>
            <a:pPr algn="ctr" marL="0" indent="0" lvl="0">
              <a:lnSpc>
                <a:spcPts val="5482"/>
              </a:lnSpc>
              <a:spcBef>
                <a:spcPct val="0"/>
              </a:spcBef>
            </a:pPr>
          </a:p>
        </p:txBody>
      </p:sp>
      <p:sp>
        <p:nvSpPr>
          <p:cNvPr name="Freeform 4" id="4"/>
          <p:cNvSpPr/>
          <p:nvPr/>
        </p:nvSpPr>
        <p:spPr>
          <a:xfrm flipH="false" flipV="true" rot="0">
            <a:off x="11578846" y="7201590"/>
            <a:ext cx="7315200" cy="3204754"/>
          </a:xfrm>
          <a:custGeom>
            <a:avLst/>
            <a:gdLst/>
            <a:ahLst/>
            <a:cxnLst/>
            <a:rect r="r" b="b" t="t" l="l"/>
            <a:pathLst>
              <a:path h="3204754" w="7315200">
                <a:moveTo>
                  <a:pt x="0" y="3204754"/>
                </a:moveTo>
                <a:lnTo>
                  <a:pt x="7315200" y="3204754"/>
                </a:lnTo>
                <a:lnTo>
                  <a:pt x="7315200" y="0"/>
                </a:lnTo>
                <a:lnTo>
                  <a:pt x="0" y="0"/>
                </a:lnTo>
                <a:lnTo>
                  <a:pt x="0" y="320475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931059" y="1898776"/>
            <a:ext cx="14425882" cy="3895725"/>
          </a:xfrm>
          <a:prstGeom prst="rect">
            <a:avLst/>
          </a:prstGeom>
        </p:spPr>
        <p:txBody>
          <a:bodyPr anchor="t" rtlCol="false" tIns="0" lIns="0" bIns="0" rIns="0">
            <a:spAutoFit/>
          </a:bodyPr>
          <a:lstStyle/>
          <a:p>
            <a:pPr algn="ctr" marL="0" indent="0" lvl="0">
              <a:lnSpc>
                <a:spcPts val="14400"/>
              </a:lnSpc>
              <a:spcBef>
                <a:spcPct val="0"/>
              </a:spcBef>
            </a:pPr>
            <a:r>
              <a:rPr lang="en-US" sz="12000" spc="359">
                <a:solidFill>
                  <a:srgbClr val="000000"/>
                </a:solidFill>
                <a:latin typeface="Times New Roman"/>
                <a:ea typeface="Times New Roman"/>
                <a:cs typeface="Times New Roman"/>
                <a:sym typeface="Times New Roman"/>
              </a:rPr>
              <a:t>KNEE INJURY CLASSIFICATION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EFDA"/>
        </a:solidFill>
      </p:bgPr>
    </p:bg>
    <p:spTree>
      <p:nvGrpSpPr>
        <p:cNvPr id="1" name=""/>
        <p:cNvGrpSpPr/>
        <p:nvPr/>
      </p:nvGrpSpPr>
      <p:grpSpPr>
        <a:xfrm>
          <a:off x="0" y="0"/>
          <a:ext cx="0" cy="0"/>
          <a:chOff x="0" y="0"/>
          <a:chExt cx="0" cy="0"/>
        </a:xfrm>
      </p:grpSpPr>
      <p:sp>
        <p:nvSpPr>
          <p:cNvPr name="Freeform 2" id="2"/>
          <p:cNvSpPr/>
          <p:nvPr/>
        </p:nvSpPr>
        <p:spPr>
          <a:xfrm flipH="false" flipV="false" rot="0">
            <a:off x="3106868" y="2210117"/>
            <a:ext cx="12334555" cy="7700116"/>
          </a:xfrm>
          <a:custGeom>
            <a:avLst/>
            <a:gdLst/>
            <a:ahLst/>
            <a:cxnLst/>
            <a:rect r="r" b="b" t="t" l="l"/>
            <a:pathLst>
              <a:path h="7700116" w="12334555">
                <a:moveTo>
                  <a:pt x="0" y="0"/>
                </a:moveTo>
                <a:lnTo>
                  <a:pt x="12334556" y="0"/>
                </a:lnTo>
                <a:lnTo>
                  <a:pt x="12334556" y="7700116"/>
                </a:lnTo>
                <a:lnTo>
                  <a:pt x="0" y="77001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416737" y="1359388"/>
            <a:ext cx="10399079" cy="1054942"/>
          </a:xfrm>
          <a:prstGeom prst="rect">
            <a:avLst/>
          </a:prstGeom>
        </p:spPr>
        <p:txBody>
          <a:bodyPr anchor="t" rtlCol="false" tIns="0" lIns="0" bIns="0" rIns="0">
            <a:spAutoFit/>
          </a:bodyPr>
          <a:lstStyle/>
          <a:p>
            <a:pPr algn="ctr" marL="0" indent="0" lvl="0">
              <a:lnSpc>
                <a:spcPts val="6694"/>
              </a:lnSpc>
              <a:spcBef>
                <a:spcPct val="0"/>
              </a:spcBef>
            </a:pPr>
            <a:r>
              <a:rPr lang="en-US" sz="7438">
                <a:solidFill>
                  <a:srgbClr val="000000"/>
                </a:solidFill>
                <a:latin typeface="Times New Roman"/>
                <a:ea typeface="Times New Roman"/>
                <a:cs typeface="Times New Roman"/>
                <a:sym typeface="Times New Roman"/>
              </a:rPr>
              <a:t>DASHBOARD DEMO</a:t>
            </a:r>
          </a:p>
        </p:txBody>
      </p:sp>
      <p:sp>
        <p:nvSpPr>
          <p:cNvPr name="TextBox 4" id="4"/>
          <p:cNvSpPr txBox="true"/>
          <p:nvPr/>
        </p:nvSpPr>
        <p:spPr>
          <a:xfrm rot="0">
            <a:off x="4154065" y="3838808"/>
            <a:ext cx="10666832" cy="4669790"/>
          </a:xfrm>
          <a:prstGeom prst="rect">
            <a:avLst/>
          </a:prstGeom>
        </p:spPr>
        <p:txBody>
          <a:bodyPr anchor="t" rtlCol="false" tIns="0" lIns="0" bIns="0" rIns="0">
            <a:spAutoFit/>
          </a:bodyPr>
          <a:lstStyle/>
          <a:p>
            <a:pPr algn="l">
              <a:lnSpc>
                <a:spcPts val="4060"/>
              </a:lnSpc>
            </a:pPr>
            <a:r>
              <a:rPr lang="en-US" sz="2900">
                <a:solidFill>
                  <a:srgbClr val="000000"/>
                </a:solidFill>
                <a:latin typeface="Times New Roman"/>
                <a:ea typeface="Times New Roman"/>
                <a:cs typeface="Times New Roman"/>
                <a:sym typeface="Times New Roman"/>
              </a:rPr>
              <a:t>To make the system accessible, we developed an interactive dashboard using Streamlit. The user uploads MRI slices from the axial, coronal, and sagittal planes, and the system outputs a classification result along with probabilities for each injury type. The dashboard also provides a diagnosis report, offering suggestions for treatment based on the predicted injury. For instance, an ACL tear prediction recommends consulting an orthopedic specialist, while a meniscus tear prediction suggests rest and physical therapy.</a:t>
            </a:r>
          </a:p>
        </p:txBody>
      </p:sp>
      <p:sp>
        <p:nvSpPr>
          <p:cNvPr name="Freeform 5" id="5"/>
          <p:cNvSpPr/>
          <p:nvPr/>
        </p:nvSpPr>
        <p:spPr>
          <a:xfrm flipH="true" flipV="false" rot="0">
            <a:off x="-91673" y="0"/>
            <a:ext cx="7315200" cy="3204754"/>
          </a:xfrm>
          <a:custGeom>
            <a:avLst/>
            <a:gdLst/>
            <a:ahLst/>
            <a:cxnLst/>
            <a:rect r="r" b="b" t="t" l="l"/>
            <a:pathLst>
              <a:path h="3204754" w="7315200">
                <a:moveTo>
                  <a:pt x="7315200" y="0"/>
                </a:moveTo>
                <a:lnTo>
                  <a:pt x="0" y="0"/>
                </a:lnTo>
                <a:lnTo>
                  <a:pt x="0" y="3204754"/>
                </a:lnTo>
                <a:lnTo>
                  <a:pt x="7315200" y="3204754"/>
                </a:lnTo>
                <a:lnTo>
                  <a:pt x="731520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26756" y="246007"/>
            <a:ext cx="18034487" cy="9794986"/>
          </a:xfrm>
          <a:custGeom>
            <a:avLst/>
            <a:gdLst/>
            <a:ahLst/>
            <a:cxnLst/>
            <a:rect r="r" b="b" t="t" l="l"/>
            <a:pathLst>
              <a:path h="9794986" w="18034487">
                <a:moveTo>
                  <a:pt x="0" y="0"/>
                </a:moveTo>
                <a:lnTo>
                  <a:pt x="18034488" y="0"/>
                </a:lnTo>
                <a:lnTo>
                  <a:pt x="18034488" y="9794986"/>
                </a:lnTo>
                <a:lnTo>
                  <a:pt x="0" y="9794986"/>
                </a:lnTo>
                <a:lnTo>
                  <a:pt x="0" y="0"/>
                </a:lnTo>
                <a:close/>
              </a:path>
            </a:pathLst>
          </a:custGeom>
          <a:blipFill>
            <a:blip r:embed="rId2"/>
            <a:stretch>
              <a:fillRect l="0" t="-20850" r="-98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EFDA"/>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1871803" y="420419"/>
            <a:ext cx="14544395" cy="9446161"/>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3.xml><?xml version="1.0" encoding="utf-8"?>
<p:sld xmlns:p="http://schemas.openxmlformats.org/presentationml/2006/main" xmlns:a="http://schemas.openxmlformats.org/drawingml/2006/main">
  <p:cSld>
    <p:bg>
      <p:bgPr>
        <a:solidFill>
          <a:srgbClr val="FFEFDA"/>
        </a:solidFill>
      </p:bgPr>
    </p:bg>
    <p:spTree>
      <p:nvGrpSpPr>
        <p:cNvPr id="1" name=""/>
        <p:cNvGrpSpPr/>
        <p:nvPr/>
      </p:nvGrpSpPr>
      <p:grpSpPr>
        <a:xfrm>
          <a:off x="0" y="0"/>
          <a:ext cx="0" cy="0"/>
          <a:chOff x="0" y="0"/>
          <a:chExt cx="0" cy="0"/>
        </a:xfrm>
      </p:grpSpPr>
      <p:grpSp>
        <p:nvGrpSpPr>
          <p:cNvPr name="Group 2" id="2"/>
          <p:cNvGrpSpPr/>
          <p:nvPr/>
        </p:nvGrpSpPr>
        <p:grpSpPr>
          <a:xfrm rot="5400000">
            <a:off x="3779619" y="-4175273"/>
            <a:ext cx="10728761" cy="18639692"/>
            <a:chOff x="0" y="0"/>
            <a:chExt cx="8625996" cy="14986438"/>
          </a:xfrm>
        </p:grpSpPr>
        <p:sp>
          <p:nvSpPr>
            <p:cNvPr name="Freeform 3" id="3"/>
            <p:cNvSpPr/>
            <p:nvPr/>
          </p:nvSpPr>
          <p:spPr>
            <a:xfrm flipH="false" flipV="false" rot="0">
              <a:off x="0" y="0"/>
              <a:ext cx="8625996" cy="14986439"/>
            </a:xfrm>
            <a:custGeom>
              <a:avLst/>
              <a:gdLst/>
              <a:ahLst/>
              <a:cxnLst/>
              <a:rect r="r" b="b" t="t" l="l"/>
              <a:pathLst>
                <a:path h="14986439" w="8625996">
                  <a:moveTo>
                    <a:pt x="0" y="425605"/>
                  </a:moveTo>
                  <a:lnTo>
                    <a:pt x="0" y="14560834"/>
                  </a:lnTo>
                  <a:cubicBezTo>
                    <a:pt x="0" y="14795889"/>
                    <a:pt x="190550" y="14986439"/>
                    <a:pt x="425605" y="14986439"/>
                  </a:cubicBezTo>
                  <a:lnTo>
                    <a:pt x="8200391" y="14986439"/>
                  </a:lnTo>
                  <a:cubicBezTo>
                    <a:pt x="8435446" y="14986439"/>
                    <a:pt x="8625996" y="14795889"/>
                    <a:pt x="8625996" y="14560834"/>
                  </a:cubicBezTo>
                  <a:lnTo>
                    <a:pt x="8625996" y="425605"/>
                  </a:lnTo>
                  <a:cubicBezTo>
                    <a:pt x="8625996" y="190550"/>
                    <a:pt x="8435446" y="0"/>
                    <a:pt x="8200391" y="0"/>
                  </a:cubicBezTo>
                  <a:lnTo>
                    <a:pt x="425605" y="0"/>
                  </a:lnTo>
                  <a:cubicBezTo>
                    <a:pt x="190550" y="0"/>
                    <a:pt x="0" y="190550"/>
                    <a:pt x="0" y="425605"/>
                  </a:cubicBezTo>
                  <a:close/>
                  <a:moveTo>
                    <a:pt x="5589524" y="13494331"/>
                  </a:moveTo>
                  <a:lnTo>
                    <a:pt x="2353210" y="13494331"/>
                  </a:lnTo>
                  <a:cubicBezTo>
                    <a:pt x="2232109" y="13494331"/>
                    <a:pt x="2116742" y="13442744"/>
                    <a:pt x="2036002" y="13352486"/>
                  </a:cubicBezTo>
                  <a:lnTo>
                    <a:pt x="1256097" y="12480645"/>
                  </a:lnTo>
                  <a:cubicBezTo>
                    <a:pt x="1175357" y="12390388"/>
                    <a:pt x="1059990" y="12338799"/>
                    <a:pt x="938889" y="12338799"/>
                  </a:cubicBezTo>
                  <a:lnTo>
                    <a:pt x="641505" y="12338799"/>
                  </a:lnTo>
                  <a:cubicBezTo>
                    <a:pt x="406450" y="12338800"/>
                    <a:pt x="215900" y="12148248"/>
                    <a:pt x="215900" y="11913193"/>
                  </a:cubicBezTo>
                  <a:lnTo>
                    <a:pt x="215900" y="641505"/>
                  </a:lnTo>
                  <a:cubicBezTo>
                    <a:pt x="215900" y="406450"/>
                    <a:pt x="406450" y="215900"/>
                    <a:pt x="641505" y="215900"/>
                  </a:cubicBezTo>
                  <a:lnTo>
                    <a:pt x="2181997" y="215900"/>
                  </a:lnTo>
                  <a:cubicBezTo>
                    <a:pt x="2304706" y="215900"/>
                    <a:pt x="2421444" y="268863"/>
                    <a:pt x="2502261" y="361201"/>
                  </a:cubicBezTo>
                  <a:lnTo>
                    <a:pt x="3592266" y="1606593"/>
                  </a:lnTo>
                  <a:cubicBezTo>
                    <a:pt x="3673083" y="1698931"/>
                    <a:pt x="3789821" y="1751894"/>
                    <a:pt x="3912530" y="1751894"/>
                  </a:cubicBezTo>
                  <a:lnTo>
                    <a:pt x="7182069" y="1751894"/>
                  </a:lnTo>
                  <a:cubicBezTo>
                    <a:pt x="7303171" y="1751894"/>
                    <a:pt x="7418537" y="1803483"/>
                    <a:pt x="7499277" y="1893740"/>
                  </a:cubicBezTo>
                  <a:lnTo>
                    <a:pt x="8297757" y="2786344"/>
                  </a:lnTo>
                  <a:cubicBezTo>
                    <a:pt x="8367512" y="2864322"/>
                    <a:pt x="8406100" y="2965262"/>
                    <a:pt x="8406154" y="3069886"/>
                  </a:cubicBezTo>
                  <a:lnTo>
                    <a:pt x="8409879" y="14344720"/>
                  </a:lnTo>
                  <a:cubicBezTo>
                    <a:pt x="8409999" y="14579859"/>
                    <a:pt x="8219415" y="14770540"/>
                    <a:pt x="7984275" y="14770540"/>
                  </a:cubicBezTo>
                  <a:lnTo>
                    <a:pt x="7150691" y="14770540"/>
                  </a:lnTo>
                  <a:cubicBezTo>
                    <a:pt x="7032733" y="14770540"/>
                    <a:pt x="6920066" y="14721585"/>
                    <a:pt x="6839573" y="14635358"/>
                  </a:cubicBezTo>
                  <a:lnTo>
                    <a:pt x="5900642" y="13629515"/>
                  </a:lnTo>
                  <a:cubicBezTo>
                    <a:pt x="5820150" y="13543287"/>
                    <a:pt x="5707482" y="13494331"/>
                    <a:pt x="5589524" y="13494331"/>
                  </a:cubicBezTo>
                  <a:close/>
                </a:path>
              </a:pathLst>
            </a:custGeom>
            <a:solidFill>
              <a:srgbClr val="F4E3B7"/>
            </a:solidFill>
          </p:spPr>
        </p:sp>
      </p:grpSp>
      <p:sp>
        <p:nvSpPr>
          <p:cNvPr name="TextBox 4" id="4"/>
          <p:cNvSpPr txBox="true"/>
          <p:nvPr/>
        </p:nvSpPr>
        <p:spPr>
          <a:xfrm rot="0">
            <a:off x="3944461" y="1239715"/>
            <a:ext cx="10662848" cy="1856947"/>
          </a:xfrm>
          <a:prstGeom prst="rect">
            <a:avLst/>
          </a:prstGeom>
        </p:spPr>
        <p:txBody>
          <a:bodyPr anchor="t" rtlCol="false" tIns="0" lIns="0" bIns="0" rIns="0">
            <a:spAutoFit/>
          </a:bodyPr>
          <a:lstStyle/>
          <a:p>
            <a:pPr algn="ctr" marL="0" indent="0" lvl="0">
              <a:lnSpc>
                <a:spcPts val="6514"/>
              </a:lnSpc>
              <a:spcBef>
                <a:spcPct val="0"/>
              </a:spcBef>
            </a:pPr>
            <a:r>
              <a:rPr lang="en-US" sz="7238">
                <a:solidFill>
                  <a:srgbClr val="000000"/>
                </a:solidFill>
                <a:latin typeface="Times New Roman"/>
                <a:ea typeface="Times New Roman"/>
                <a:cs typeface="Times New Roman"/>
                <a:sym typeface="Times New Roman"/>
              </a:rPr>
              <a:t>LIMITATIONS OF THE PROJECT</a:t>
            </a:r>
          </a:p>
        </p:txBody>
      </p:sp>
      <p:sp>
        <p:nvSpPr>
          <p:cNvPr name="TextBox 5" id="5"/>
          <p:cNvSpPr txBox="true"/>
          <p:nvPr/>
        </p:nvSpPr>
        <p:spPr>
          <a:xfrm rot="0">
            <a:off x="3054773" y="2921957"/>
            <a:ext cx="12442223" cy="4901392"/>
          </a:xfrm>
          <a:prstGeom prst="rect">
            <a:avLst/>
          </a:prstGeom>
        </p:spPr>
        <p:txBody>
          <a:bodyPr anchor="t" rtlCol="false" tIns="0" lIns="0" bIns="0" rIns="0">
            <a:spAutoFit/>
          </a:bodyPr>
          <a:lstStyle/>
          <a:p>
            <a:pPr algn="just">
              <a:lnSpc>
                <a:spcPts val="3894"/>
              </a:lnSpc>
            </a:pPr>
            <a:r>
              <a:rPr lang="en-US" sz="2781">
                <a:solidFill>
                  <a:srgbClr val="000000"/>
                </a:solidFill>
                <a:latin typeface="Times New Roman"/>
                <a:ea typeface="Times New Roman"/>
                <a:cs typeface="Times New Roman"/>
                <a:sym typeface="Times New Roman"/>
              </a:rPr>
              <a:t>Although the model performs well, its limitations provide areas for improvement. The limited dataset does not reflect the high volume and diversity of clinical knee injury patients observed everyday, hence its generalizability to real-world situations is questionable. The overlap between injury classes, such as ACL and meniscus tears being labeled abnormal, makes classification difficult. This overlap highlights the need for stronger labels or frameworks to help the model distinguish injury types. The dashboard can only process one NPY image per plane, limiting its clinical usefulness. Batch processing multiple files, automatic image format conversion, and larger and more diverse sample sizes might reduce these concerns in subsequent improvements.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EFDA"/>
        </a:solidFill>
      </p:bgPr>
    </p:bg>
    <p:spTree>
      <p:nvGrpSpPr>
        <p:cNvPr id="1" name=""/>
        <p:cNvGrpSpPr/>
        <p:nvPr/>
      </p:nvGrpSpPr>
      <p:grpSpPr>
        <a:xfrm>
          <a:off x="0" y="0"/>
          <a:ext cx="0" cy="0"/>
          <a:chOff x="0" y="0"/>
          <a:chExt cx="0" cy="0"/>
        </a:xfrm>
      </p:grpSpPr>
      <p:sp>
        <p:nvSpPr>
          <p:cNvPr name="TextBox 2" id="2"/>
          <p:cNvSpPr txBox="true"/>
          <p:nvPr/>
        </p:nvSpPr>
        <p:spPr>
          <a:xfrm rot="0">
            <a:off x="7223527" y="3071404"/>
            <a:ext cx="8603547" cy="4997450"/>
          </a:xfrm>
          <a:prstGeom prst="rect">
            <a:avLst/>
          </a:prstGeom>
        </p:spPr>
        <p:txBody>
          <a:bodyPr anchor="t" rtlCol="false" tIns="0" lIns="0" bIns="0" rIns="0">
            <a:spAutoFit/>
          </a:bodyPr>
          <a:lstStyle/>
          <a:p>
            <a:pPr algn="l">
              <a:lnSpc>
                <a:spcPts val="4899"/>
              </a:lnSpc>
            </a:pPr>
            <a:r>
              <a:rPr lang="en-US" sz="3499">
                <a:solidFill>
                  <a:srgbClr val="000000"/>
                </a:solidFill>
                <a:latin typeface="Times New Roman"/>
                <a:ea typeface="Times New Roman"/>
                <a:cs typeface="Times New Roman"/>
                <a:sym typeface="Times New Roman"/>
              </a:rPr>
              <a:t>Future enhancements to this project include expanding the dataset to improve generalization and incorporating advanced deep learning architectures, such as transformers, for better feature extraction. Additionally, we plan to extend the system to diagnose other joint injuries, enabling broader applicability in orthopedic imaging.</a:t>
            </a:r>
          </a:p>
        </p:txBody>
      </p:sp>
      <p:sp>
        <p:nvSpPr>
          <p:cNvPr name="TextBox 3" id="3"/>
          <p:cNvSpPr txBox="true"/>
          <p:nvPr/>
        </p:nvSpPr>
        <p:spPr>
          <a:xfrm rot="0">
            <a:off x="6408038" y="973727"/>
            <a:ext cx="8799600" cy="1123950"/>
          </a:xfrm>
          <a:prstGeom prst="rect">
            <a:avLst/>
          </a:prstGeom>
        </p:spPr>
        <p:txBody>
          <a:bodyPr anchor="t" rtlCol="false" tIns="0" lIns="0" bIns="0" rIns="0">
            <a:spAutoFit/>
          </a:bodyPr>
          <a:lstStyle/>
          <a:p>
            <a:pPr algn="ctr" marL="0" indent="0" lvl="0">
              <a:lnSpc>
                <a:spcPts val="7800"/>
              </a:lnSpc>
            </a:pPr>
            <a:r>
              <a:rPr lang="en-US" sz="6500">
                <a:solidFill>
                  <a:srgbClr val="000000"/>
                </a:solidFill>
                <a:latin typeface="Times New Roman"/>
                <a:ea typeface="Times New Roman"/>
                <a:cs typeface="Times New Roman"/>
                <a:sym typeface="Times New Roman"/>
              </a:rPr>
              <a:t>FUTURE WORK</a:t>
            </a:r>
          </a:p>
        </p:txBody>
      </p:sp>
      <p:sp>
        <p:nvSpPr>
          <p:cNvPr name="Freeform 4" id="4"/>
          <p:cNvSpPr/>
          <p:nvPr/>
        </p:nvSpPr>
        <p:spPr>
          <a:xfrm flipH="true" flipV="false" rot="0">
            <a:off x="-91673" y="0"/>
            <a:ext cx="7315200" cy="3204754"/>
          </a:xfrm>
          <a:custGeom>
            <a:avLst/>
            <a:gdLst/>
            <a:ahLst/>
            <a:cxnLst/>
            <a:rect r="r" b="b" t="t" l="l"/>
            <a:pathLst>
              <a:path h="3204754" w="7315200">
                <a:moveTo>
                  <a:pt x="7315200" y="0"/>
                </a:moveTo>
                <a:lnTo>
                  <a:pt x="0" y="0"/>
                </a:lnTo>
                <a:lnTo>
                  <a:pt x="0" y="3204754"/>
                </a:lnTo>
                <a:lnTo>
                  <a:pt x="7315200" y="3204754"/>
                </a:lnTo>
                <a:lnTo>
                  <a:pt x="73152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true" rot="0">
            <a:off x="11578846" y="7201590"/>
            <a:ext cx="7315200" cy="3204754"/>
          </a:xfrm>
          <a:custGeom>
            <a:avLst/>
            <a:gdLst/>
            <a:ahLst/>
            <a:cxnLst/>
            <a:rect r="r" b="b" t="t" l="l"/>
            <a:pathLst>
              <a:path h="3204754" w="7315200">
                <a:moveTo>
                  <a:pt x="0" y="3204754"/>
                </a:moveTo>
                <a:lnTo>
                  <a:pt x="7315200" y="3204754"/>
                </a:lnTo>
                <a:lnTo>
                  <a:pt x="7315200" y="0"/>
                </a:lnTo>
                <a:lnTo>
                  <a:pt x="0" y="0"/>
                </a:lnTo>
                <a:lnTo>
                  <a:pt x="0" y="320475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080362" y="3086100"/>
            <a:ext cx="3327677" cy="4114800"/>
          </a:xfrm>
          <a:custGeom>
            <a:avLst/>
            <a:gdLst/>
            <a:ahLst/>
            <a:cxnLst/>
            <a:rect r="r" b="b" t="t" l="l"/>
            <a:pathLst>
              <a:path h="4114800" w="3327677">
                <a:moveTo>
                  <a:pt x="0" y="0"/>
                </a:moveTo>
                <a:lnTo>
                  <a:pt x="3327676" y="0"/>
                </a:lnTo>
                <a:lnTo>
                  <a:pt x="332767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EFDA"/>
        </a:solidFill>
      </p:bgPr>
    </p:bg>
    <p:spTree>
      <p:nvGrpSpPr>
        <p:cNvPr id="1" name=""/>
        <p:cNvGrpSpPr/>
        <p:nvPr/>
      </p:nvGrpSpPr>
      <p:grpSpPr>
        <a:xfrm>
          <a:off x="0" y="0"/>
          <a:ext cx="0" cy="0"/>
          <a:chOff x="0" y="0"/>
          <a:chExt cx="0" cy="0"/>
        </a:xfrm>
      </p:grpSpPr>
      <p:sp>
        <p:nvSpPr>
          <p:cNvPr name="TextBox 2" id="2"/>
          <p:cNvSpPr txBox="true"/>
          <p:nvPr/>
        </p:nvSpPr>
        <p:spPr>
          <a:xfrm rot="0">
            <a:off x="5073816" y="3975664"/>
            <a:ext cx="8688208" cy="3601917"/>
          </a:xfrm>
          <a:prstGeom prst="rect">
            <a:avLst/>
          </a:prstGeom>
        </p:spPr>
        <p:txBody>
          <a:bodyPr anchor="t" rtlCol="false" tIns="0" lIns="0" bIns="0" rIns="0">
            <a:spAutoFit/>
          </a:bodyPr>
          <a:lstStyle/>
          <a:p>
            <a:pPr algn="ctr" marL="0" indent="0" lvl="0">
              <a:lnSpc>
                <a:spcPts val="13373"/>
              </a:lnSpc>
            </a:pPr>
            <a:r>
              <a:rPr lang="en-US" sz="16716" spc="501">
                <a:solidFill>
                  <a:srgbClr val="000000"/>
                </a:solidFill>
                <a:latin typeface="Dynapuff Condensed"/>
                <a:ea typeface="Dynapuff Condensed"/>
                <a:cs typeface="Dynapuff Condensed"/>
                <a:sym typeface="Dynapuff Condensed"/>
              </a:rPr>
              <a:t>THANK YOU</a:t>
            </a:r>
          </a:p>
        </p:txBody>
      </p:sp>
      <p:sp>
        <p:nvSpPr>
          <p:cNvPr name="Freeform 3" id="3"/>
          <p:cNvSpPr/>
          <p:nvPr/>
        </p:nvSpPr>
        <p:spPr>
          <a:xfrm flipH="true" flipV="false" rot="0">
            <a:off x="-91673" y="0"/>
            <a:ext cx="7315200" cy="3204754"/>
          </a:xfrm>
          <a:custGeom>
            <a:avLst/>
            <a:gdLst/>
            <a:ahLst/>
            <a:cxnLst/>
            <a:rect r="r" b="b" t="t" l="l"/>
            <a:pathLst>
              <a:path h="3204754" w="7315200">
                <a:moveTo>
                  <a:pt x="7315200" y="0"/>
                </a:moveTo>
                <a:lnTo>
                  <a:pt x="0" y="0"/>
                </a:lnTo>
                <a:lnTo>
                  <a:pt x="0" y="3204754"/>
                </a:lnTo>
                <a:lnTo>
                  <a:pt x="7315200" y="3204754"/>
                </a:lnTo>
                <a:lnTo>
                  <a:pt x="73152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1578846" y="7201590"/>
            <a:ext cx="7315200" cy="3204754"/>
          </a:xfrm>
          <a:custGeom>
            <a:avLst/>
            <a:gdLst/>
            <a:ahLst/>
            <a:cxnLst/>
            <a:rect r="r" b="b" t="t" l="l"/>
            <a:pathLst>
              <a:path h="3204754" w="7315200">
                <a:moveTo>
                  <a:pt x="0" y="3204754"/>
                </a:moveTo>
                <a:lnTo>
                  <a:pt x="7315200" y="3204754"/>
                </a:lnTo>
                <a:lnTo>
                  <a:pt x="7315200" y="0"/>
                </a:lnTo>
                <a:lnTo>
                  <a:pt x="0" y="0"/>
                </a:lnTo>
                <a:lnTo>
                  <a:pt x="0" y="320475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664261" y="6677503"/>
            <a:ext cx="6103108" cy="4114800"/>
          </a:xfrm>
          <a:custGeom>
            <a:avLst/>
            <a:gdLst/>
            <a:ahLst/>
            <a:cxnLst/>
            <a:rect r="r" b="b" t="t" l="l"/>
            <a:pathLst>
              <a:path h="4114800" w="6103108">
                <a:moveTo>
                  <a:pt x="0" y="0"/>
                </a:moveTo>
                <a:lnTo>
                  <a:pt x="6103109" y="0"/>
                </a:lnTo>
                <a:lnTo>
                  <a:pt x="610310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true" rot="0">
            <a:off x="12184892" y="-1028700"/>
            <a:ext cx="6103108" cy="4114800"/>
          </a:xfrm>
          <a:custGeom>
            <a:avLst/>
            <a:gdLst/>
            <a:ahLst/>
            <a:cxnLst/>
            <a:rect r="r" b="b" t="t" l="l"/>
            <a:pathLst>
              <a:path h="4114800" w="6103108">
                <a:moveTo>
                  <a:pt x="6103108" y="4114800"/>
                </a:moveTo>
                <a:lnTo>
                  <a:pt x="0" y="4114800"/>
                </a:lnTo>
                <a:lnTo>
                  <a:pt x="0" y="0"/>
                </a:lnTo>
                <a:lnTo>
                  <a:pt x="6103108" y="0"/>
                </a:lnTo>
                <a:lnTo>
                  <a:pt x="6103108"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254823" y="-455023"/>
            <a:ext cx="5040401" cy="4114800"/>
          </a:xfrm>
          <a:custGeom>
            <a:avLst/>
            <a:gdLst/>
            <a:ahLst/>
            <a:cxnLst/>
            <a:rect r="r" b="b" t="t" l="l"/>
            <a:pathLst>
              <a:path h="4114800" w="5040401">
                <a:moveTo>
                  <a:pt x="0" y="0"/>
                </a:moveTo>
                <a:lnTo>
                  <a:pt x="5040401" y="0"/>
                </a:lnTo>
                <a:lnTo>
                  <a:pt x="5040401"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572605" y="6043612"/>
            <a:ext cx="2369825" cy="2300885"/>
          </a:xfrm>
          <a:custGeom>
            <a:avLst/>
            <a:gdLst/>
            <a:ahLst/>
            <a:cxnLst/>
            <a:rect r="r" b="b" t="t" l="l"/>
            <a:pathLst>
              <a:path h="2300885" w="2369825">
                <a:moveTo>
                  <a:pt x="0" y="0"/>
                </a:moveTo>
                <a:lnTo>
                  <a:pt x="2369825" y="0"/>
                </a:lnTo>
                <a:lnTo>
                  <a:pt x="2369825" y="2300885"/>
                </a:lnTo>
                <a:lnTo>
                  <a:pt x="0" y="230088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EFDA"/>
        </a:solidFill>
      </p:bgPr>
    </p:bg>
    <p:spTree>
      <p:nvGrpSpPr>
        <p:cNvPr id="1" name=""/>
        <p:cNvGrpSpPr/>
        <p:nvPr/>
      </p:nvGrpSpPr>
      <p:grpSpPr>
        <a:xfrm>
          <a:off x="0" y="0"/>
          <a:ext cx="0" cy="0"/>
          <a:chOff x="0" y="0"/>
          <a:chExt cx="0" cy="0"/>
        </a:xfrm>
      </p:grpSpPr>
      <p:sp>
        <p:nvSpPr>
          <p:cNvPr name="Freeform 2" id="2"/>
          <p:cNvSpPr/>
          <p:nvPr/>
        </p:nvSpPr>
        <p:spPr>
          <a:xfrm flipH="true" flipV="true" rot="0">
            <a:off x="12337292" y="-876300"/>
            <a:ext cx="6103108" cy="4114800"/>
          </a:xfrm>
          <a:custGeom>
            <a:avLst/>
            <a:gdLst/>
            <a:ahLst/>
            <a:cxnLst/>
            <a:rect r="r" b="b" t="t" l="l"/>
            <a:pathLst>
              <a:path h="4114800" w="6103108">
                <a:moveTo>
                  <a:pt x="6103108" y="4114800"/>
                </a:moveTo>
                <a:lnTo>
                  <a:pt x="0" y="4114800"/>
                </a:lnTo>
                <a:lnTo>
                  <a:pt x="0" y="0"/>
                </a:lnTo>
                <a:lnTo>
                  <a:pt x="6103108" y="0"/>
                </a:lnTo>
                <a:lnTo>
                  <a:pt x="6103108"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26735" y="6747939"/>
            <a:ext cx="6103108" cy="4114800"/>
          </a:xfrm>
          <a:custGeom>
            <a:avLst/>
            <a:gdLst/>
            <a:ahLst/>
            <a:cxnLst/>
            <a:rect r="r" b="b" t="t" l="l"/>
            <a:pathLst>
              <a:path h="4114800" w="6103108">
                <a:moveTo>
                  <a:pt x="0" y="0"/>
                </a:moveTo>
                <a:lnTo>
                  <a:pt x="6103108" y="0"/>
                </a:lnTo>
                <a:lnTo>
                  <a:pt x="610310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10130" y="6114049"/>
            <a:ext cx="2369825" cy="2300885"/>
          </a:xfrm>
          <a:custGeom>
            <a:avLst/>
            <a:gdLst/>
            <a:ahLst/>
            <a:cxnLst/>
            <a:rect r="r" b="b" t="t" l="l"/>
            <a:pathLst>
              <a:path h="2300885" w="2369825">
                <a:moveTo>
                  <a:pt x="0" y="0"/>
                </a:moveTo>
                <a:lnTo>
                  <a:pt x="2369825" y="0"/>
                </a:lnTo>
                <a:lnTo>
                  <a:pt x="2369825" y="2300885"/>
                </a:lnTo>
                <a:lnTo>
                  <a:pt x="0" y="23008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088210" y="738769"/>
            <a:ext cx="14111580" cy="8809462"/>
          </a:xfrm>
          <a:custGeom>
            <a:avLst/>
            <a:gdLst/>
            <a:ahLst/>
            <a:cxnLst/>
            <a:rect r="r" b="b" t="t" l="l"/>
            <a:pathLst>
              <a:path h="8809462" w="14111580">
                <a:moveTo>
                  <a:pt x="0" y="0"/>
                </a:moveTo>
                <a:lnTo>
                  <a:pt x="14111580" y="0"/>
                </a:lnTo>
                <a:lnTo>
                  <a:pt x="14111580" y="8809462"/>
                </a:lnTo>
                <a:lnTo>
                  <a:pt x="0" y="88094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3597962" y="1565910"/>
            <a:ext cx="11092077" cy="7021830"/>
          </a:xfrm>
          <a:prstGeom prst="rect">
            <a:avLst/>
          </a:prstGeom>
        </p:spPr>
        <p:txBody>
          <a:bodyPr anchor="t" rtlCol="false" tIns="0" lIns="0" bIns="0" rIns="0">
            <a:spAutoFit/>
          </a:bodyPr>
          <a:lstStyle/>
          <a:p>
            <a:pPr algn="just">
              <a:lnSpc>
                <a:spcPts val="4619"/>
              </a:lnSpc>
            </a:pPr>
            <a:r>
              <a:rPr lang="en-US" sz="3299">
                <a:solidFill>
                  <a:srgbClr val="000000"/>
                </a:solidFill>
                <a:latin typeface="Times New Roman"/>
                <a:ea typeface="Times New Roman"/>
                <a:cs typeface="Times New Roman"/>
                <a:sym typeface="Times New Roman"/>
              </a:rPr>
              <a:t>Knee injuries can really throw a wrench in our daily lives, making simple tasks like walking or climbing stairs a real challenge. MRI scans are essential for diagnosing these injuries, but interpreting them can be time-consuming and inconsistent among radiologists.</a:t>
            </a:r>
          </a:p>
          <a:p>
            <a:pPr algn="just">
              <a:lnSpc>
                <a:spcPts val="4619"/>
              </a:lnSpc>
            </a:pPr>
            <a:r>
              <a:rPr lang="en-US" sz="3299">
                <a:solidFill>
                  <a:srgbClr val="000000"/>
                </a:solidFill>
                <a:latin typeface="Times New Roman"/>
                <a:ea typeface="Times New Roman"/>
                <a:cs typeface="Times New Roman"/>
                <a:sym typeface="Times New Roman"/>
              </a:rPr>
              <a:t>So, t</a:t>
            </a:r>
            <a:r>
              <a:rPr lang="en-US" sz="3299">
                <a:solidFill>
                  <a:srgbClr val="000000"/>
                </a:solidFill>
                <a:latin typeface="Times New Roman"/>
                <a:ea typeface="Times New Roman"/>
                <a:cs typeface="Times New Roman"/>
                <a:sym typeface="Times New Roman"/>
              </a:rPr>
              <a:t>o improve this process, we propose an automated deep learning system that efficiently classifies knee injuries. Our approach integrates MRI slices from multiple planes—axial, coronal, and sagittal—to enhance diagnostic accuracy. This will help doctors make quicker and more reliable diagnoses, allowing patients to receive timely treatment and regain their mobility.</a:t>
            </a:r>
          </a:p>
        </p:txBody>
      </p:sp>
      <p:sp>
        <p:nvSpPr>
          <p:cNvPr name="TextBox 7" id="7"/>
          <p:cNvSpPr txBox="true"/>
          <p:nvPr/>
        </p:nvSpPr>
        <p:spPr>
          <a:xfrm rot="0">
            <a:off x="4757621" y="324790"/>
            <a:ext cx="8438608" cy="894632"/>
          </a:xfrm>
          <a:prstGeom prst="rect">
            <a:avLst/>
          </a:prstGeom>
        </p:spPr>
        <p:txBody>
          <a:bodyPr anchor="t" rtlCol="false" tIns="0" lIns="0" bIns="0" rIns="0">
            <a:spAutoFit/>
          </a:bodyPr>
          <a:lstStyle/>
          <a:p>
            <a:pPr algn="ctr">
              <a:lnSpc>
                <a:spcPts val="5521"/>
              </a:lnSpc>
            </a:pPr>
            <a:r>
              <a:rPr lang="en-US" sz="6346" spc="63">
                <a:solidFill>
                  <a:srgbClr val="000000"/>
                </a:solidFill>
                <a:latin typeface="Times New Roman"/>
                <a:ea typeface="Times New Roman"/>
                <a:cs typeface="Times New Roman"/>
                <a:sym typeface="Times New Roman"/>
              </a:rPr>
              <a:t>INTRODUCTION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EFDA"/>
        </a:solidFill>
      </p:bgPr>
    </p:bg>
    <p:spTree>
      <p:nvGrpSpPr>
        <p:cNvPr id="1" name=""/>
        <p:cNvGrpSpPr/>
        <p:nvPr/>
      </p:nvGrpSpPr>
      <p:grpSpPr>
        <a:xfrm>
          <a:off x="0" y="0"/>
          <a:ext cx="0" cy="0"/>
          <a:chOff x="0" y="0"/>
          <a:chExt cx="0" cy="0"/>
        </a:xfrm>
      </p:grpSpPr>
      <p:sp>
        <p:nvSpPr>
          <p:cNvPr name="Freeform 2" id="2"/>
          <p:cNvSpPr/>
          <p:nvPr/>
        </p:nvSpPr>
        <p:spPr>
          <a:xfrm flipH="true" flipV="true" rot="0">
            <a:off x="13196229" y="-837978"/>
            <a:ext cx="6103108" cy="4114800"/>
          </a:xfrm>
          <a:custGeom>
            <a:avLst/>
            <a:gdLst/>
            <a:ahLst/>
            <a:cxnLst/>
            <a:rect r="r" b="b" t="t" l="l"/>
            <a:pathLst>
              <a:path h="4114800" w="6103108">
                <a:moveTo>
                  <a:pt x="6103108" y="4114800"/>
                </a:moveTo>
                <a:lnTo>
                  <a:pt x="0" y="4114800"/>
                </a:lnTo>
                <a:lnTo>
                  <a:pt x="0" y="0"/>
                </a:lnTo>
                <a:lnTo>
                  <a:pt x="6103108" y="0"/>
                </a:lnTo>
                <a:lnTo>
                  <a:pt x="6103108"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051655" y="-469698"/>
            <a:ext cx="5040401" cy="4114800"/>
          </a:xfrm>
          <a:custGeom>
            <a:avLst/>
            <a:gdLst/>
            <a:ahLst/>
            <a:cxnLst/>
            <a:rect r="r" b="b" t="t" l="l"/>
            <a:pathLst>
              <a:path h="4114800" w="5040401">
                <a:moveTo>
                  <a:pt x="0" y="0"/>
                </a:moveTo>
                <a:lnTo>
                  <a:pt x="5040401" y="0"/>
                </a:lnTo>
                <a:lnTo>
                  <a:pt x="504040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69942" y="6938882"/>
            <a:ext cx="6103108" cy="4114800"/>
          </a:xfrm>
          <a:custGeom>
            <a:avLst/>
            <a:gdLst/>
            <a:ahLst/>
            <a:cxnLst/>
            <a:rect r="r" b="b" t="t" l="l"/>
            <a:pathLst>
              <a:path h="4114800" w="6103108">
                <a:moveTo>
                  <a:pt x="0" y="0"/>
                </a:moveTo>
                <a:lnTo>
                  <a:pt x="6103108" y="0"/>
                </a:lnTo>
                <a:lnTo>
                  <a:pt x="610310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10130" y="6114049"/>
            <a:ext cx="2369825" cy="2300885"/>
          </a:xfrm>
          <a:custGeom>
            <a:avLst/>
            <a:gdLst/>
            <a:ahLst/>
            <a:cxnLst/>
            <a:rect r="r" b="b" t="t" l="l"/>
            <a:pathLst>
              <a:path h="2300885" w="2369825">
                <a:moveTo>
                  <a:pt x="0" y="0"/>
                </a:moveTo>
                <a:lnTo>
                  <a:pt x="2369825" y="0"/>
                </a:lnTo>
                <a:lnTo>
                  <a:pt x="2369825" y="2300885"/>
                </a:lnTo>
                <a:lnTo>
                  <a:pt x="0" y="23008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3597962" y="1339850"/>
            <a:ext cx="11092077" cy="7473951"/>
          </a:xfrm>
          <a:prstGeom prst="rect">
            <a:avLst/>
          </a:prstGeom>
        </p:spPr>
        <p:txBody>
          <a:bodyPr anchor="t" rtlCol="false" tIns="0" lIns="0" bIns="0" rIns="0">
            <a:spAutoFit/>
          </a:bodyPr>
          <a:lstStyle/>
          <a:p>
            <a:pPr algn="just">
              <a:lnSpc>
                <a:spcPts val="4899"/>
              </a:lnSpc>
            </a:pPr>
            <a:r>
              <a:rPr lang="en-US" sz="3499">
                <a:solidFill>
                  <a:srgbClr val="000000"/>
                </a:solidFill>
                <a:latin typeface="Times New Roman"/>
                <a:ea typeface="Times New Roman"/>
                <a:cs typeface="Times New Roman"/>
                <a:sym typeface="Times New Roman"/>
              </a:rPr>
              <a:t>We're developing a smart assistant for doctors to quickly identify knee injuries in MRI scans. Our system analyzes MRI slices from different angles to determine if there's an ACL tear, meniscus tear, or other abnormalities.</a:t>
            </a:r>
          </a:p>
          <a:p>
            <a:pPr algn="just">
              <a:lnSpc>
                <a:spcPts val="4899"/>
              </a:lnSpc>
            </a:pPr>
          </a:p>
          <a:p>
            <a:pPr algn="just">
              <a:lnSpc>
                <a:spcPts val="4899"/>
              </a:lnSpc>
            </a:pPr>
            <a:r>
              <a:rPr lang="en-US" sz="3499">
                <a:solidFill>
                  <a:srgbClr val="000000"/>
                </a:solidFill>
                <a:latin typeface="Times New Roman"/>
                <a:ea typeface="Times New Roman"/>
                <a:cs typeface="Times New Roman"/>
                <a:sym typeface="Times New Roman"/>
              </a:rPr>
              <a:t>Here's how it works: We feed the computer lots of MRI slices - think of them as cross-sections of the knee from front-to-back, side-to-side, and top-to-bottom. The computer uses the deep learning part to understand what it's seeing in each slice. Then, it combines all this information using a method called logistic regression to make its final call on what type of injury it thinks it sees.</a:t>
            </a:r>
          </a:p>
        </p:txBody>
      </p:sp>
      <p:sp>
        <p:nvSpPr>
          <p:cNvPr name="TextBox 7" id="7"/>
          <p:cNvSpPr txBox="true"/>
          <p:nvPr/>
        </p:nvSpPr>
        <p:spPr>
          <a:xfrm rot="0">
            <a:off x="4757621" y="324790"/>
            <a:ext cx="8438608" cy="894632"/>
          </a:xfrm>
          <a:prstGeom prst="rect">
            <a:avLst/>
          </a:prstGeom>
        </p:spPr>
        <p:txBody>
          <a:bodyPr anchor="t" rtlCol="false" tIns="0" lIns="0" bIns="0" rIns="0">
            <a:spAutoFit/>
          </a:bodyPr>
          <a:lstStyle/>
          <a:p>
            <a:pPr algn="ctr">
              <a:lnSpc>
                <a:spcPts val="5521"/>
              </a:lnSpc>
            </a:pPr>
            <a:r>
              <a:rPr lang="en-US" sz="6346" spc="63">
                <a:solidFill>
                  <a:srgbClr val="000000"/>
                </a:solidFill>
                <a:latin typeface="Times New Roman"/>
                <a:ea typeface="Times New Roman"/>
                <a:cs typeface="Times New Roman"/>
                <a:sym typeface="Times New Roman"/>
              </a:rPr>
              <a:t>OBJECTIVE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EFDA"/>
        </a:solidFill>
      </p:bgPr>
    </p:bg>
    <p:spTree>
      <p:nvGrpSpPr>
        <p:cNvPr id="1" name=""/>
        <p:cNvGrpSpPr/>
        <p:nvPr/>
      </p:nvGrpSpPr>
      <p:grpSpPr>
        <a:xfrm>
          <a:off x="0" y="0"/>
          <a:ext cx="0" cy="0"/>
          <a:chOff x="0" y="0"/>
          <a:chExt cx="0" cy="0"/>
        </a:xfrm>
      </p:grpSpPr>
      <p:sp>
        <p:nvSpPr>
          <p:cNvPr name="TextBox 2" id="2"/>
          <p:cNvSpPr txBox="true"/>
          <p:nvPr/>
        </p:nvSpPr>
        <p:spPr>
          <a:xfrm rot="0">
            <a:off x="10720433" y="2174634"/>
            <a:ext cx="6969501" cy="6727190"/>
          </a:xfrm>
          <a:prstGeom prst="rect">
            <a:avLst/>
          </a:prstGeom>
        </p:spPr>
        <p:txBody>
          <a:bodyPr anchor="t" rtlCol="false" tIns="0" lIns="0" bIns="0" rIns="0">
            <a:spAutoFit/>
          </a:bodyPr>
          <a:lstStyle/>
          <a:p>
            <a:pPr algn="l">
              <a:lnSpc>
                <a:spcPts val="4060"/>
              </a:lnSpc>
            </a:pPr>
            <a:r>
              <a:rPr lang="en-US" sz="2900">
                <a:solidFill>
                  <a:srgbClr val="000000"/>
                </a:solidFill>
                <a:latin typeface="Times New Roman"/>
                <a:ea typeface="Times New Roman"/>
                <a:cs typeface="Times New Roman"/>
                <a:sym typeface="Times New Roman"/>
              </a:rPr>
              <a:t>The project utilizes the MRNet dataset, which comprises MRI scans from three anatomical planes.</a:t>
            </a:r>
          </a:p>
          <a:p>
            <a:pPr algn="l">
              <a:lnSpc>
                <a:spcPts val="4060"/>
              </a:lnSpc>
            </a:pPr>
            <a:r>
              <a:rPr lang="en-US" sz="2900">
                <a:solidFill>
                  <a:srgbClr val="000000"/>
                </a:solidFill>
                <a:latin typeface="Times New Roman"/>
                <a:ea typeface="Times New Roman"/>
                <a:cs typeface="Times New Roman"/>
                <a:sym typeface="Times New Roman"/>
              </a:rPr>
              <a:t>This dataset has been prepared by Stanford ML group. It consists of 1,370 knee MRI exams performed at Stanford University Medical Center. The dataset contains 1,104 (80.6%) abnormal exams, with 319 (23.3%) ACL tears and 508 (37.1%) meniscal tears; labels were obtained through manual extraction from clinical reports. </a:t>
            </a:r>
          </a:p>
          <a:p>
            <a:pPr algn="l">
              <a:lnSpc>
                <a:spcPts val="4060"/>
              </a:lnSpc>
            </a:pPr>
            <a:r>
              <a:rPr lang="en-US" sz="2900">
                <a:solidFill>
                  <a:srgbClr val="000000"/>
                </a:solidFill>
                <a:latin typeface="Times New Roman"/>
                <a:ea typeface="Times New Roman"/>
                <a:cs typeface="Times New Roman"/>
                <a:sym typeface="Times New Roman"/>
              </a:rPr>
              <a:t>Link: </a:t>
            </a:r>
            <a:r>
              <a:rPr lang="en-US" sz="2900" u="sng">
                <a:solidFill>
                  <a:srgbClr val="000000"/>
                </a:solidFill>
                <a:latin typeface="Times New Roman"/>
                <a:ea typeface="Times New Roman"/>
                <a:cs typeface="Times New Roman"/>
                <a:sym typeface="Times New Roman"/>
                <a:hlinkClick r:id="rId2" tooltip="https://aimi.stanford.edu/datasets/mrnet-knee-mris"/>
              </a:rPr>
              <a:t>MRNet Dataset</a:t>
            </a:r>
          </a:p>
          <a:p>
            <a:pPr algn="l">
              <a:lnSpc>
                <a:spcPts val="4060"/>
              </a:lnSpc>
            </a:pPr>
          </a:p>
        </p:txBody>
      </p:sp>
      <p:sp>
        <p:nvSpPr>
          <p:cNvPr name="TextBox 3" id="3"/>
          <p:cNvSpPr txBox="true"/>
          <p:nvPr/>
        </p:nvSpPr>
        <p:spPr>
          <a:xfrm rot="0">
            <a:off x="7695641" y="904875"/>
            <a:ext cx="10247959" cy="1066800"/>
          </a:xfrm>
          <a:prstGeom prst="rect">
            <a:avLst/>
          </a:prstGeom>
        </p:spPr>
        <p:txBody>
          <a:bodyPr anchor="t" rtlCol="false" tIns="0" lIns="0" bIns="0" rIns="0">
            <a:spAutoFit/>
          </a:bodyPr>
          <a:lstStyle/>
          <a:p>
            <a:pPr algn="ctr" marL="0" indent="0" lvl="0">
              <a:lnSpc>
                <a:spcPts val="7440"/>
              </a:lnSpc>
            </a:pPr>
            <a:r>
              <a:rPr lang="en-US" sz="6200">
                <a:solidFill>
                  <a:srgbClr val="000000"/>
                </a:solidFill>
                <a:latin typeface="Times New Roman"/>
                <a:ea typeface="Times New Roman"/>
                <a:cs typeface="Times New Roman"/>
                <a:sym typeface="Times New Roman"/>
              </a:rPr>
              <a:t>DATASET DESCRIPTION</a:t>
            </a:r>
          </a:p>
        </p:txBody>
      </p:sp>
      <p:sp>
        <p:nvSpPr>
          <p:cNvPr name="Freeform 4" id="4"/>
          <p:cNvSpPr/>
          <p:nvPr/>
        </p:nvSpPr>
        <p:spPr>
          <a:xfrm flipH="true" flipV="false" rot="0">
            <a:off x="-91673" y="0"/>
            <a:ext cx="7315200" cy="3204754"/>
          </a:xfrm>
          <a:custGeom>
            <a:avLst/>
            <a:gdLst/>
            <a:ahLst/>
            <a:cxnLst/>
            <a:rect r="r" b="b" t="t" l="l"/>
            <a:pathLst>
              <a:path h="3204754" w="7315200">
                <a:moveTo>
                  <a:pt x="7315200" y="0"/>
                </a:moveTo>
                <a:lnTo>
                  <a:pt x="0" y="0"/>
                </a:lnTo>
                <a:lnTo>
                  <a:pt x="0" y="3204754"/>
                </a:lnTo>
                <a:lnTo>
                  <a:pt x="7315200" y="3204754"/>
                </a:lnTo>
                <a:lnTo>
                  <a:pt x="731520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true" rot="0">
            <a:off x="11578846" y="7201590"/>
            <a:ext cx="7315200" cy="3204754"/>
          </a:xfrm>
          <a:custGeom>
            <a:avLst/>
            <a:gdLst/>
            <a:ahLst/>
            <a:cxnLst/>
            <a:rect r="r" b="b" t="t" l="l"/>
            <a:pathLst>
              <a:path h="3204754" w="7315200">
                <a:moveTo>
                  <a:pt x="0" y="3204754"/>
                </a:moveTo>
                <a:lnTo>
                  <a:pt x="7315200" y="3204754"/>
                </a:lnTo>
                <a:lnTo>
                  <a:pt x="7315200" y="0"/>
                </a:lnTo>
                <a:lnTo>
                  <a:pt x="0" y="0"/>
                </a:lnTo>
                <a:lnTo>
                  <a:pt x="0" y="3204754"/>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762222" y="2942429"/>
            <a:ext cx="9110813" cy="5306433"/>
          </a:xfrm>
          <a:custGeom>
            <a:avLst/>
            <a:gdLst/>
            <a:ahLst/>
            <a:cxnLst/>
            <a:rect r="r" b="b" t="t" l="l"/>
            <a:pathLst>
              <a:path h="5306433" w="9110813">
                <a:moveTo>
                  <a:pt x="0" y="0"/>
                </a:moveTo>
                <a:lnTo>
                  <a:pt x="9110814" y="0"/>
                </a:lnTo>
                <a:lnTo>
                  <a:pt x="9110814" y="5306434"/>
                </a:lnTo>
                <a:lnTo>
                  <a:pt x="0" y="5306434"/>
                </a:lnTo>
                <a:lnTo>
                  <a:pt x="0" y="0"/>
                </a:lnTo>
                <a:close/>
              </a:path>
            </a:pathLst>
          </a:custGeom>
          <a:blipFill>
            <a:blip r:embed="rId5"/>
            <a:stretch>
              <a:fillRect l="0" t="-5493" r="0" b="-5493"/>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EFDA"/>
        </a:solidFill>
      </p:bgPr>
    </p:bg>
    <p:spTree>
      <p:nvGrpSpPr>
        <p:cNvPr id="1" name=""/>
        <p:cNvGrpSpPr/>
        <p:nvPr/>
      </p:nvGrpSpPr>
      <p:grpSpPr>
        <a:xfrm>
          <a:off x="0" y="0"/>
          <a:ext cx="0" cy="0"/>
          <a:chOff x="0" y="0"/>
          <a:chExt cx="0" cy="0"/>
        </a:xfrm>
      </p:grpSpPr>
      <p:sp>
        <p:nvSpPr>
          <p:cNvPr name="Freeform 2" id="2"/>
          <p:cNvSpPr/>
          <p:nvPr/>
        </p:nvSpPr>
        <p:spPr>
          <a:xfrm flipH="false" flipV="false" rot="0">
            <a:off x="4302728" y="3093960"/>
            <a:ext cx="898554" cy="895287"/>
          </a:xfrm>
          <a:custGeom>
            <a:avLst/>
            <a:gdLst/>
            <a:ahLst/>
            <a:cxnLst/>
            <a:rect r="r" b="b" t="t" l="l"/>
            <a:pathLst>
              <a:path h="895287" w="898554">
                <a:moveTo>
                  <a:pt x="0" y="0"/>
                </a:moveTo>
                <a:lnTo>
                  <a:pt x="898554" y="0"/>
                </a:lnTo>
                <a:lnTo>
                  <a:pt x="898554" y="895287"/>
                </a:lnTo>
                <a:lnTo>
                  <a:pt x="0" y="8952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961724" y="3074910"/>
            <a:ext cx="898554" cy="895287"/>
          </a:xfrm>
          <a:custGeom>
            <a:avLst/>
            <a:gdLst/>
            <a:ahLst/>
            <a:cxnLst/>
            <a:rect r="r" b="b" t="t" l="l"/>
            <a:pathLst>
              <a:path h="895287" w="898554">
                <a:moveTo>
                  <a:pt x="0" y="0"/>
                </a:moveTo>
                <a:lnTo>
                  <a:pt x="898554" y="0"/>
                </a:lnTo>
                <a:lnTo>
                  <a:pt x="898554" y="895287"/>
                </a:lnTo>
                <a:lnTo>
                  <a:pt x="0" y="8952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086718" y="3093960"/>
            <a:ext cx="898554" cy="895287"/>
          </a:xfrm>
          <a:custGeom>
            <a:avLst/>
            <a:gdLst/>
            <a:ahLst/>
            <a:cxnLst/>
            <a:rect r="r" b="b" t="t" l="l"/>
            <a:pathLst>
              <a:path h="895287" w="898554">
                <a:moveTo>
                  <a:pt x="0" y="0"/>
                </a:moveTo>
                <a:lnTo>
                  <a:pt x="898554" y="0"/>
                </a:lnTo>
                <a:lnTo>
                  <a:pt x="898554" y="895287"/>
                </a:lnTo>
                <a:lnTo>
                  <a:pt x="0" y="8952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flipV="true">
            <a:off x="5201282" y="3522554"/>
            <a:ext cx="3760442" cy="19050"/>
          </a:xfrm>
          <a:prstGeom prst="line">
            <a:avLst/>
          </a:prstGeom>
          <a:ln cap="flat" w="38100">
            <a:solidFill>
              <a:srgbClr val="000000"/>
            </a:solidFill>
            <a:prstDash val="solid"/>
            <a:headEnd type="none" len="sm" w="sm"/>
            <a:tailEnd type="none" len="sm" w="sm"/>
          </a:ln>
        </p:spPr>
      </p:sp>
      <p:sp>
        <p:nvSpPr>
          <p:cNvPr name="AutoShape 6" id="6"/>
          <p:cNvSpPr/>
          <p:nvPr/>
        </p:nvSpPr>
        <p:spPr>
          <a:xfrm>
            <a:off x="9860278" y="3524882"/>
            <a:ext cx="3226440" cy="16722"/>
          </a:xfrm>
          <a:prstGeom prst="line">
            <a:avLst/>
          </a:prstGeom>
          <a:ln cap="flat" w="38100">
            <a:solidFill>
              <a:srgbClr val="000000"/>
            </a:solidFill>
            <a:prstDash val="solid"/>
            <a:headEnd type="none" len="sm" w="sm"/>
            <a:tailEnd type="none" len="sm" w="sm"/>
          </a:ln>
        </p:spPr>
      </p:sp>
      <p:sp>
        <p:nvSpPr>
          <p:cNvPr name="Freeform 7" id="7"/>
          <p:cNvSpPr/>
          <p:nvPr/>
        </p:nvSpPr>
        <p:spPr>
          <a:xfrm flipH="false" flipV="false" rot="1175679">
            <a:off x="11687707" y="3780664"/>
            <a:ext cx="4903170" cy="4678523"/>
          </a:xfrm>
          <a:custGeom>
            <a:avLst/>
            <a:gdLst/>
            <a:ahLst/>
            <a:cxnLst/>
            <a:rect r="r" b="b" t="t" l="l"/>
            <a:pathLst>
              <a:path h="4678523" w="4903170">
                <a:moveTo>
                  <a:pt x="0" y="0"/>
                </a:moveTo>
                <a:lnTo>
                  <a:pt x="4903170" y="0"/>
                </a:lnTo>
                <a:lnTo>
                  <a:pt x="4903170" y="4678522"/>
                </a:lnTo>
                <a:lnTo>
                  <a:pt x="0" y="46785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175679">
            <a:off x="6790531" y="3822099"/>
            <a:ext cx="5199028" cy="4960825"/>
          </a:xfrm>
          <a:custGeom>
            <a:avLst/>
            <a:gdLst/>
            <a:ahLst/>
            <a:cxnLst/>
            <a:rect r="r" b="b" t="t" l="l"/>
            <a:pathLst>
              <a:path h="4960825" w="5199028">
                <a:moveTo>
                  <a:pt x="0" y="0"/>
                </a:moveTo>
                <a:lnTo>
                  <a:pt x="5199028" y="0"/>
                </a:lnTo>
                <a:lnTo>
                  <a:pt x="5199028" y="4960825"/>
                </a:lnTo>
                <a:lnTo>
                  <a:pt x="0" y="49608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1175679">
            <a:off x="1949259" y="3822099"/>
            <a:ext cx="5199028" cy="4960825"/>
          </a:xfrm>
          <a:custGeom>
            <a:avLst/>
            <a:gdLst/>
            <a:ahLst/>
            <a:cxnLst/>
            <a:rect r="r" b="b" t="t" l="l"/>
            <a:pathLst>
              <a:path h="4960825" w="5199028">
                <a:moveTo>
                  <a:pt x="0" y="0"/>
                </a:moveTo>
                <a:lnTo>
                  <a:pt x="5199028" y="0"/>
                </a:lnTo>
                <a:lnTo>
                  <a:pt x="5199028" y="4960825"/>
                </a:lnTo>
                <a:lnTo>
                  <a:pt x="0" y="49608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true" flipV="false" rot="0">
            <a:off x="-91673" y="0"/>
            <a:ext cx="7315200" cy="3204754"/>
          </a:xfrm>
          <a:custGeom>
            <a:avLst/>
            <a:gdLst/>
            <a:ahLst/>
            <a:cxnLst/>
            <a:rect r="r" b="b" t="t" l="l"/>
            <a:pathLst>
              <a:path h="3204754" w="7315200">
                <a:moveTo>
                  <a:pt x="7315200" y="0"/>
                </a:moveTo>
                <a:lnTo>
                  <a:pt x="0" y="0"/>
                </a:lnTo>
                <a:lnTo>
                  <a:pt x="0" y="3204754"/>
                </a:lnTo>
                <a:lnTo>
                  <a:pt x="7315200" y="3204754"/>
                </a:lnTo>
                <a:lnTo>
                  <a:pt x="731520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4106014" y="1921942"/>
            <a:ext cx="10863257" cy="981075"/>
          </a:xfrm>
          <a:prstGeom prst="rect">
            <a:avLst/>
          </a:prstGeom>
        </p:spPr>
        <p:txBody>
          <a:bodyPr anchor="t" rtlCol="false" tIns="0" lIns="0" bIns="0" rIns="0">
            <a:spAutoFit/>
          </a:bodyPr>
          <a:lstStyle/>
          <a:p>
            <a:pPr algn="ctr" marL="0" indent="0" lvl="0">
              <a:lnSpc>
                <a:spcPts val="3600"/>
              </a:lnSpc>
              <a:spcBef>
                <a:spcPct val="0"/>
              </a:spcBef>
            </a:pPr>
            <a:r>
              <a:rPr lang="en-US" b="true" sz="3000">
                <a:solidFill>
                  <a:srgbClr val="000000"/>
                </a:solidFill>
                <a:latin typeface="Times New Roman Bold"/>
                <a:ea typeface="Times New Roman Bold"/>
                <a:cs typeface="Times New Roman Bold"/>
                <a:sym typeface="Times New Roman Bold"/>
              </a:rPr>
              <a:t>The axial, sagittal, and coronal planes are essential for assessing various structures and potential tears.</a:t>
            </a:r>
          </a:p>
        </p:txBody>
      </p:sp>
      <p:sp>
        <p:nvSpPr>
          <p:cNvPr name="TextBox 12" id="12"/>
          <p:cNvSpPr txBox="true"/>
          <p:nvPr/>
        </p:nvSpPr>
        <p:spPr>
          <a:xfrm rot="0">
            <a:off x="2977322" y="4541697"/>
            <a:ext cx="3188583" cy="3752451"/>
          </a:xfrm>
          <a:prstGeom prst="rect">
            <a:avLst/>
          </a:prstGeom>
        </p:spPr>
        <p:txBody>
          <a:bodyPr anchor="t" rtlCol="false" tIns="0" lIns="0" bIns="0" rIns="0">
            <a:spAutoFit/>
          </a:bodyPr>
          <a:lstStyle/>
          <a:p>
            <a:pPr algn="ctr" marL="0" indent="0" lvl="0">
              <a:lnSpc>
                <a:spcPts val="3265"/>
              </a:lnSpc>
            </a:pPr>
            <a:r>
              <a:rPr lang="en-US" b="true" sz="2968">
                <a:solidFill>
                  <a:srgbClr val="000000"/>
                </a:solidFill>
                <a:latin typeface="Times New Roman Bold"/>
                <a:ea typeface="Times New Roman Bold"/>
                <a:cs typeface="Times New Roman Bold"/>
                <a:sym typeface="Times New Roman Bold"/>
              </a:rPr>
              <a:t>Axial Plane: </a:t>
            </a:r>
            <a:r>
              <a:rPr lang="en-US" sz="2968">
                <a:solidFill>
                  <a:srgbClr val="000000"/>
                </a:solidFill>
                <a:latin typeface="Times New Roman"/>
                <a:ea typeface="Times New Roman"/>
                <a:cs typeface="Times New Roman"/>
                <a:sym typeface="Times New Roman"/>
              </a:rPr>
              <a:t>Provides cross-sectional views that are helpful in examining the patellar tendon, ligaments, and surrounding soft tissue structures.</a:t>
            </a:r>
          </a:p>
        </p:txBody>
      </p:sp>
      <p:sp>
        <p:nvSpPr>
          <p:cNvPr name="TextBox 13" id="13"/>
          <p:cNvSpPr txBox="true"/>
          <p:nvPr/>
        </p:nvSpPr>
        <p:spPr>
          <a:xfrm rot="0">
            <a:off x="7657999" y="4616786"/>
            <a:ext cx="3429534" cy="3342876"/>
          </a:xfrm>
          <a:prstGeom prst="rect">
            <a:avLst/>
          </a:prstGeom>
        </p:spPr>
        <p:txBody>
          <a:bodyPr anchor="t" rtlCol="false" tIns="0" lIns="0" bIns="0" rIns="0">
            <a:spAutoFit/>
          </a:bodyPr>
          <a:lstStyle/>
          <a:p>
            <a:pPr algn="ctr" marL="0" indent="0" lvl="0">
              <a:lnSpc>
                <a:spcPts val="3265"/>
              </a:lnSpc>
              <a:spcBef>
                <a:spcPct val="0"/>
              </a:spcBef>
            </a:pPr>
            <a:r>
              <a:rPr lang="en-US" b="true" sz="2968">
                <a:solidFill>
                  <a:srgbClr val="000000"/>
                </a:solidFill>
                <a:latin typeface="Times New Roman Bold"/>
                <a:ea typeface="Times New Roman Bold"/>
                <a:cs typeface="Times New Roman Bold"/>
                <a:sym typeface="Times New Roman Bold"/>
              </a:rPr>
              <a:t>Sagittal Plane: </a:t>
            </a:r>
            <a:r>
              <a:rPr lang="en-US" sz="2968">
                <a:solidFill>
                  <a:srgbClr val="000000"/>
                </a:solidFill>
                <a:latin typeface="Times New Roman"/>
                <a:ea typeface="Times New Roman"/>
                <a:cs typeface="Times New Roman"/>
                <a:sym typeface="Times New Roman"/>
              </a:rPr>
              <a:t>Offers a side view, which is valuable for evaluating ligament integrity, meniscal tears, and the alignment of knee structures.</a:t>
            </a:r>
          </a:p>
        </p:txBody>
      </p:sp>
      <p:sp>
        <p:nvSpPr>
          <p:cNvPr name="TextBox 14" id="14"/>
          <p:cNvSpPr txBox="true"/>
          <p:nvPr/>
        </p:nvSpPr>
        <p:spPr>
          <a:xfrm rot="0">
            <a:off x="12517563" y="4638987"/>
            <a:ext cx="3243458" cy="2933301"/>
          </a:xfrm>
          <a:prstGeom prst="rect">
            <a:avLst/>
          </a:prstGeom>
        </p:spPr>
        <p:txBody>
          <a:bodyPr anchor="t" rtlCol="false" tIns="0" lIns="0" bIns="0" rIns="0">
            <a:spAutoFit/>
          </a:bodyPr>
          <a:lstStyle/>
          <a:p>
            <a:pPr algn="ctr" marL="0" indent="0" lvl="0">
              <a:lnSpc>
                <a:spcPts val="3265"/>
              </a:lnSpc>
              <a:spcBef>
                <a:spcPct val="0"/>
              </a:spcBef>
            </a:pPr>
            <a:r>
              <a:rPr lang="en-US" b="true" sz="2968">
                <a:solidFill>
                  <a:srgbClr val="000000"/>
                </a:solidFill>
                <a:latin typeface="Times New Roman Bold"/>
                <a:ea typeface="Times New Roman Bold"/>
                <a:cs typeface="Times New Roman Bold"/>
                <a:sym typeface="Times New Roman Bold"/>
              </a:rPr>
              <a:t>Coronal Plane: </a:t>
            </a:r>
            <a:r>
              <a:rPr lang="en-US" sz="2968">
                <a:solidFill>
                  <a:srgbClr val="000000"/>
                </a:solidFill>
                <a:latin typeface="Times New Roman"/>
                <a:ea typeface="Times New Roman"/>
                <a:cs typeface="Times New Roman"/>
                <a:sym typeface="Times New Roman"/>
              </a:rPr>
              <a:t>Shows a front-facing view, useful for visualizing the menisci, collateral ligaments, and cartilage health.</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EFDA"/>
        </a:solidFill>
      </p:bgPr>
    </p:bg>
    <p:spTree>
      <p:nvGrpSpPr>
        <p:cNvPr id="1" name=""/>
        <p:cNvGrpSpPr/>
        <p:nvPr/>
      </p:nvGrpSpPr>
      <p:grpSpPr>
        <a:xfrm>
          <a:off x="0" y="0"/>
          <a:ext cx="0" cy="0"/>
          <a:chOff x="0" y="0"/>
          <a:chExt cx="0" cy="0"/>
        </a:xfrm>
      </p:grpSpPr>
      <p:sp>
        <p:nvSpPr>
          <p:cNvPr name="Freeform 2" id="2"/>
          <p:cNvSpPr/>
          <p:nvPr/>
        </p:nvSpPr>
        <p:spPr>
          <a:xfrm flipH="true" flipV="true" rot="0">
            <a:off x="12337292" y="-876300"/>
            <a:ext cx="6103108" cy="4114800"/>
          </a:xfrm>
          <a:custGeom>
            <a:avLst/>
            <a:gdLst/>
            <a:ahLst/>
            <a:cxnLst/>
            <a:rect r="r" b="b" t="t" l="l"/>
            <a:pathLst>
              <a:path h="4114800" w="6103108">
                <a:moveTo>
                  <a:pt x="6103108" y="4114800"/>
                </a:moveTo>
                <a:lnTo>
                  <a:pt x="0" y="4114800"/>
                </a:lnTo>
                <a:lnTo>
                  <a:pt x="0" y="0"/>
                </a:lnTo>
                <a:lnTo>
                  <a:pt x="6103108" y="0"/>
                </a:lnTo>
                <a:lnTo>
                  <a:pt x="6103108"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26735" y="6747939"/>
            <a:ext cx="6103108" cy="4114800"/>
          </a:xfrm>
          <a:custGeom>
            <a:avLst/>
            <a:gdLst/>
            <a:ahLst/>
            <a:cxnLst/>
            <a:rect r="r" b="b" t="t" l="l"/>
            <a:pathLst>
              <a:path h="4114800" w="6103108">
                <a:moveTo>
                  <a:pt x="0" y="0"/>
                </a:moveTo>
                <a:lnTo>
                  <a:pt x="6103108" y="0"/>
                </a:lnTo>
                <a:lnTo>
                  <a:pt x="610310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10130" y="6114049"/>
            <a:ext cx="2369825" cy="2300885"/>
          </a:xfrm>
          <a:custGeom>
            <a:avLst/>
            <a:gdLst/>
            <a:ahLst/>
            <a:cxnLst/>
            <a:rect r="r" b="b" t="t" l="l"/>
            <a:pathLst>
              <a:path h="2300885" w="2369825">
                <a:moveTo>
                  <a:pt x="0" y="0"/>
                </a:moveTo>
                <a:lnTo>
                  <a:pt x="2369825" y="0"/>
                </a:lnTo>
                <a:lnTo>
                  <a:pt x="2369825" y="2300885"/>
                </a:lnTo>
                <a:lnTo>
                  <a:pt x="0" y="23008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088210" y="738769"/>
            <a:ext cx="14111580" cy="8809462"/>
          </a:xfrm>
          <a:custGeom>
            <a:avLst/>
            <a:gdLst/>
            <a:ahLst/>
            <a:cxnLst/>
            <a:rect r="r" b="b" t="t" l="l"/>
            <a:pathLst>
              <a:path h="8809462" w="14111580">
                <a:moveTo>
                  <a:pt x="0" y="0"/>
                </a:moveTo>
                <a:lnTo>
                  <a:pt x="14111580" y="0"/>
                </a:lnTo>
                <a:lnTo>
                  <a:pt x="14111580" y="8809462"/>
                </a:lnTo>
                <a:lnTo>
                  <a:pt x="0" y="88094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3597962" y="1640477"/>
            <a:ext cx="11092077" cy="6727190"/>
          </a:xfrm>
          <a:prstGeom prst="rect">
            <a:avLst/>
          </a:prstGeom>
        </p:spPr>
        <p:txBody>
          <a:bodyPr anchor="t" rtlCol="false" tIns="0" lIns="0" bIns="0" rIns="0">
            <a:spAutoFit/>
          </a:bodyPr>
          <a:lstStyle/>
          <a:p>
            <a:pPr algn="just">
              <a:lnSpc>
                <a:spcPts val="4059"/>
              </a:lnSpc>
            </a:pPr>
            <a:r>
              <a:rPr lang="en-US" sz="2899">
                <a:solidFill>
                  <a:srgbClr val="000000"/>
                </a:solidFill>
                <a:latin typeface="Abstracted Dream"/>
                <a:ea typeface="Abstracted Dream"/>
                <a:cs typeface="Abstracted Dream"/>
                <a:sym typeface="Abstracted Dream"/>
              </a:rPr>
              <a:t>Our approach starts by selecting the key slice from each MRI scan, ensuring we have the best view of the knee. We then enhance these images through resizing and normalization so our deep learning model can process them effectively.</a:t>
            </a:r>
          </a:p>
          <a:p>
            <a:pPr algn="just">
              <a:lnSpc>
                <a:spcPts val="4059"/>
              </a:lnSpc>
            </a:pPr>
          </a:p>
          <a:p>
            <a:pPr algn="just">
              <a:lnSpc>
                <a:spcPts val="4059"/>
              </a:lnSpc>
            </a:pPr>
            <a:r>
              <a:rPr lang="en-US" sz="2899">
                <a:solidFill>
                  <a:srgbClr val="000000"/>
                </a:solidFill>
                <a:latin typeface="Abstracted Dream"/>
                <a:ea typeface="Abstracted Dream"/>
                <a:cs typeface="Abstracted Dream"/>
                <a:sym typeface="Abstracted Dream"/>
              </a:rPr>
              <a:t>For feature extraction, we use ResNet-18, a powerful convolutional neural network that’s been fine-tuned to analyze grayscale MRI images. We extract features separately from three different views of the knee: front, side, and top.</a:t>
            </a:r>
          </a:p>
          <a:p>
            <a:pPr algn="just">
              <a:lnSpc>
                <a:spcPts val="4059"/>
              </a:lnSpc>
            </a:pPr>
          </a:p>
          <a:p>
            <a:pPr algn="just">
              <a:lnSpc>
                <a:spcPts val="4059"/>
              </a:lnSpc>
            </a:pPr>
            <a:r>
              <a:rPr lang="en-US" sz="2899">
                <a:solidFill>
                  <a:srgbClr val="000000"/>
                </a:solidFill>
                <a:latin typeface="Abstracted Dream"/>
                <a:ea typeface="Abstracted Dream"/>
                <a:cs typeface="Abstracted Dream"/>
                <a:sym typeface="Abstracted Dream"/>
              </a:rPr>
              <a:t>Finally, we combine these features using logistic regression, much like a team of experts collaborating to reach a conclusion. This multi-plane approach significantly improves our ability to accurately classify knee injuries, leading to faster and more reliable diagnoses for patients.</a:t>
            </a:r>
          </a:p>
        </p:txBody>
      </p:sp>
      <p:sp>
        <p:nvSpPr>
          <p:cNvPr name="TextBox 7" id="7"/>
          <p:cNvSpPr txBox="true"/>
          <p:nvPr/>
        </p:nvSpPr>
        <p:spPr>
          <a:xfrm rot="0">
            <a:off x="4757621" y="448615"/>
            <a:ext cx="8438608" cy="770807"/>
          </a:xfrm>
          <a:prstGeom prst="rect">
            <a:avLst/>
          </a:prstGeom>
        </p:spPr>
        <p:txBody>
          <a:bodyPr anchor="t" rtlCol="false" tIns="0" lIns="0" bIns="0" rIns="0">
            <a:spAutoFit/>
          </a:bodyPr>
          <a:lstStyle/>
          <a:p>
            <a:pPr algn="ctr">
              <a:lnSpc>
                <a:spcPts val="5521"/>
              </a:lnSpc>
            </a:pPr>
            <a:r>
              <a:rPr lang="en-US" sz="6346" spc="63">
                <a:solidFill>
                  <a:srgbClr val="000000"/>
                </a:solidFill>
                <a:latin typeface="Dynapuff Condensed"/>
                <a:ea typeface="Dynapuff Condensed"/>
                <a:cs typeface="Dynapuff Condensed"/>
                <a:sym typeface="Dynapuff Condensed"/>
              </a:rPr>
              <a:t>METHODOLOGGY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EFDA"/>
        </a:solidFill>
      </p:bgPr>
    </p:bg>
    <p:spTree>
      <p:nvGrpSpPr>
        <p:cNvPr id="1" name=""/>
        <p:cNvGrpSpPr/>
        <p:nvPr/>
      </p:nvGrpSpPr>
      <p:grpSpPr>
        <a:xfrm>
          <a:off x="0" y="0"/>
          <a:ext cx="0" cy="0"/>
          <a:chOff x="0" y="0"/>
          <a:chExt cx="0" cy="0"/>
        </a:xfrm>
      </p:grpSpPr>
      <p:sp>
        <p:nvSpPr>
          <p:cNvPr name="TextBox 2" id="2"/>
          <p:cNvSpPr txBox="true"/>
          <p:nvPr/>
        </p:nvSpPr>
        <p:spPr>
          <a:xfrm rot="0">
            <a:off x="-476300" y="3831701"/>
            <a:ext cx="10399079" cy="1054942"/>
          </a:xfrm>
          <a:prstGeom prst="rect">
            <a:avLst/>
          </a:prstGeom>
        </p:spPr>
        <p:txBody>
          <a:bodyPr anchor="t" rtlCol="false" tIns="0" lIns="0" bIns="0" rIns="0">
            <a:spAutoFit/>
          </a:bodyPr>
          <a:lstStyle/>
          <a:p>
            <a:pPr algn="ctr" marL="0" indent="0" lvl="0">
              <a:lnSpc>
                <a:spcPts val="6694"/>
              </a:lnSpc>
              <a:spcBef>
                <a:spcPct val="0"/>
              </a:spcBef>
            </a:pPr>
            <a:r>
              <a:rPr lang="en-US" sz="7438">
                <a:solidFill>
                  <a:srgbClr val="000000"/>
                </a:solidFill>
                <a:latin typeface="Times New Roman"/>
                <a:ea typeface="Times New Roman"/>
                <a:cs typeface="Times New Roman"/>
                <a:sym typeface="Times New Roman"/>
              </a:rPr>
              <a:t>FLOWCHART</a:t>
            </a:r>
          </a:p>
        </p:txBody>
      </p:sp>
      <p:sp>
        <p:nvSpPr>
          <p:cNvPr name="Freeform 3" id="3"/>
          <p:cNvSpPr/>
          <p:nvPr/>
        </p:nvSpPr>
        <p:spPr>
          <a:xfrm flipH="true" flipV="false" rot="0">
            <a:off x="0" y="0"/>
            <a:ext cx="7315200" cy="3204754"/>
          </a:xfrm>
          <a:custGeom>
            <a:avLst/>
            <a:gdLst/>
            <a:ahLst/>
            <a:cxnLst/>
            <a:rect r="r" b="b" t="t" l="l"/>
            <a:pathLst>
              <a:path h="3204754" w="7315200">
                <a:moveTo>
                  <a:pt x="7315200" y="0"/>
                </a:moveTo>
                <a:lnTo>
                  <a:pt x="0" y="0"/>
                </a:lnTo>
                <a:lnTo>
                  <a:pt x="0" y="3204754"/>
                </a:lnTo>
                <a:lnTo>
                  <a:pt x="7315200" y="3204754"/>
                </a:lnTo>
                <a:lnTo>
                  <a:pt x="73152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865364" y="620072"/>
            <a:ext cx="5329679" cy="1128936"/>
            <a:chOff x="0" y="0"/>
            <a:chExt cx="1403701" cy="297333"/>
          </a:xfrm>
        </p:grpSpPr>
        <p:sp>
          <p:nvSpPr>
            <p:cNvPr name="Freeform 5" id="5"/>
            <p:cNvSpPr/>
            <p:nvPr/>
          </p:nvSpPr>
          <p:spPr>
            <a:xfrm flipH="false" flipV="false" rot="0">
              <a:off x="0" y="0"/>
              <a:ext cx="1403701" cy="297333"/>
            </a:xfrm>
            <a:custGeom>
              <a:avLst/>
              <a:gdLst/>
              <a:ahLst/>
              <a:cxnLst/>
              <a:rect r="r" b="b" t="t" l="l"/>
              <a:pathLst>
                <a:path h="297333" w="1403701">
                  <a:moveTo>
                    <a:pt x="74083" y="0"/>
                  </a:moveTo>
                  <a:lnTo>
                    <a:pt x="1329618" y="0"/>
                  </a:lnTo>
                  <a:cubicBezTo>
                    <a:pt x="1370533" y="0"/>
                    <a:pt x="1403701" y="33168"/>
                    <a:pt x="1403701" y="74083"/>
                  </a:cubicBezTo>
                  <a:lnTo>
                    <a:pt x="1403701" y="223250"/>
                  </a:lnTo>
                  <a:cubicBezTo>
                    <a:pt x="1403701" y="264165"/>
                    <a:pt x="1370533" y="297333"/>
                    <a:pt x="1329618" y="297333"/>
                  </a:cubicBezTo>
                  <a:lnTo>
                    <a:pt x="74083" y="297333"/>
                  </a:lnTo>
                  <a:cubicBezTo>
                    <a:pt x="33168" y="297333"/>
                    <a:pt x="0" y="264165"/>
                    <a:pt x="0" y="223250"/>
                  </a:cubicBezTo>
                  <a:lnTo>
                    <a:pt x="0" y="74083"/>
                  </a:lnTo>
                  <a:cubicBezTo>
                    <a:pt x="0" y="33168"/>
                    <a:pt x="33168" y="0"/>
                    <a:pt x="74083" y="0"/>
                  </a:cubicBezTo>
                  <a:close/>
                </a:path>
              </a:pathLst>
            </a:custGeom>
            <a:solidFill>
              <a:srgbClr val="C67E50"/>
            </a:solidFill>
          </p:spPr>
        </p:sp>
        <p:sp>
          <p:nvSpPr>
            <p:cNvPr name="TextBox 6" id="6"/>
            <p:cNvSpPr txBox="true"/>
            <p:nvPr/>
          </p:nvSpPr>
          <p:spPr>
            <a:xfrm>
              <a:off x="0" y="-38100"/>
              <a:ext cx="1403701" cy="335433"/>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0865364" y="2472908"/>
            <a:ext cx="5329679" cy="1128936"/>
            <a:chOff x="0" y="0"/>
            <a:chExt cx="1403701" cy="297333"/>
          </a:xfrm>
        </p:grpSpPr>
        <p:sp>
          <p:nvSpPr>
            <p:cNvPr name="Freeform 8" id="8"/>
            <p:cNvSpPr/>
            <p:nvPr/>
          </p:nvSpPr>
          <p:spPr>
            <a:xfrm flipH="false" flipV="false" rot="0">
              <a:off x="0" y="0"/>
              <a:ext cx="1403701" cy="297333"/>
            </a:xfrm>
            <a:custGeom>
              <a:avLst/>
              <a:gdLst/>
              <a:ahLst/>
              <a:cxnLst/>
              <a:rect r="r" b="b" t="t" l="l"/>
              <a:pathLst>
                <a:path h="297333" w="1403701">
                  <a:moveTo>
                    <a:pt x="74083" y="0"/>
                  </a:moveTo>
                  <a:lnTo>
                    <a:pt x="1329618" y="0"/>
                  </a:lnTo>
                  <a:cubicBezTo>
                    <a:pt x="1370533" y="0"/>
                    <a:pt x="1403701" y="33168"/>
                    <a:pt x="1403701" y="74083"/>
                  </a:cubicBezTo>
                  <a:lnTo>
                    <a:pt x="1403701" y="223250"/>
                  </a:lnTo>
                  <a:cubicBezTo>
                    <a:pt x="1403701" y="264165"/>
                    <a:pt x="1370533" y="297333"/>
                    <a:pt x="1329618" y="297333"/>
                  </a:cubicBezTo>
                  <a:lnTo>
                    <a:pt x="74083" y="297333"/>
                  </a:lnTo>
                  <a:cubicBezTo>
                    <a:pt x="33168" y="297333"/>
                    <a:pt x="0" y="264165"/>
                    <a:pt x="0" y="223250"/>
                  </a:cubicBezTo>
                  <a:lnTo>
                    <a:pt x="0" y="74083"/>
                  </a:lnTo>
                  <a:cubicBezTo>
                    <a:pt x="0" y="33168"/>
                    <a:pt x="33168" y="0"/>
                    <a:pt x="74083" y="0"/>
                  </a:cubicBezTo>
                  <a:close/>
                </a:path>
              </a:pathLst>
            </a:custGeom>
            <a:solidFill>
              <a:srgbClr val="C67E50"/>
            </a:solidFill>
          </p:spPr>
        </p:sp>
        <p:sp>
          <p:nvSpPr>
            <p:cNvPr name="TextBox 9" id="9"/>
            <p:cNvSpPr txBox="true"/>
            <p:nvPr/>
          </p:nvSpPr>
          <p:spPr>
            <a:xfrm>
              <a:off x="0" y="-38100"/>
              <a:ext cx="1403701" cy="335433"/>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0865364" y="4328848"/>
            <a:ext cx="5329679" cy="1128936"/>
            <a:chOff x="0" y="0"/>
            <a:chExt cx="1403701" cy="297333"/>
          </a:xfrm>
        </p:grpSpPr>
        <p:sp>
          <p:nvSpPr>
            <p:cNvPr name="Freeform 11" id="11"/>
            <p:cNvSpPr/>
            <p:nvPr/>
          </p:nvSpPr>
          <p:spPr>
            <a:xfrm flipH="false" flipV="false" rot="0">
              <a:off x="0" y="0"/>
              <a:ext cx="1403701" cy="297333"/>
            </a:xfrm>
            <a:custGeom>
              <a:avLst/>
              <a:gdLst/>
              <a:ahLst/>
              <a:cxnLst/>
              <a:rect r="r" b="b" t="t" l="l"/>
              <a:pathLst>
                <a:path h="297333" w="1403701">
                  <a:moveTo>
                    <a:pt x="74083" y="0"/>
                  </a:moveTo>
                  <a:lnTo>
                    <a:pt x="1329618" y="0"/>
                  </a:lnTo>
                  <a:cubicBezTo>
                    <a:pt x="1370533" y="0"/>
                    <a:pt x="1403701" y="33168"/>
                    <a:pt x="1403701" y="74083"/>
                  </a:cubicBezTo>
                  <a:lnTo>
                    <a:pt x="1403701" y="223250"/>
                  </a:lnTo>
                  <a:cubicBezTo>
                    <a:pt x="1403701" y="264165"/>
                    <a:pt x="1370533" y="297333"/>
                    <a:pt x="1329618" y="297333"/>
                  </a:cubicBezTo>
                  <a:lnTo>
                    <a:pt x="74083" y="297333"/>
                  </a:lnTo>
                  <a:cubicBezTo>
                    <a:pt x="33168" y="297333"/>
                    <a:pt x="0" y="264165"/>
                    <a:pt x="0" y="223250"/>
                  </a:cubicBezTo>
                  <a:lnTo>
                    <a:pt x="0" y="74083"/>
                  </a:lnTo>
                  <a:cubicBezTo>
                    <a:pt x="0" y="33168"/>
                    <a:pt x="33168" y="0"/>
                    <a:pt x="74083" y="0"/>
                  </a:cubicBezTo>
                  <a:close/>
                </a:path>
              </a:pathLst>
            </a:custGeom>
            <a:solidFill>
              <a:srgbClr val="C67E50"/>
            </a:solidFill>
          </p:spPr>
        </p:sp>
        <p:sp>
          <p:nvSpPr>
            <p:cNvPr name="TextBox 12" id="12"/>
            <p:cNvSpPr txBox="true"/>
            <p:nvPr/>
          </p:nvSpPr>
          <p:spPr>
            <a:xfrm>
              <a:off x="0" y="-38100"/>
              <a:ext cx="1403701" cy="335433"/>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10884414" y="6181684"/>
            <a:ext cx="5329679" cy="1128936"/>
            <a:chOff x="0" y="0"/>
            <a:chExt cx="1403701" cy="297333"/>
          </a:xfrm>
        </p:grpSpPr>
        <p:sp>
          <p:nvSpPr>
            <p:cNvPr name="Freeform 14" id="14"/>
            <p:cNvSpPr/>
            <p:nvPr/>
          </p:nvSpPr>
          <p:spPr>
            <a:xfrm flipH="false" flipV="false" rot="0">
              <a:off x="0" y="0"/>
              <a:ext cx="1403701" cy="297333"/>
            </a:xfrm>
            <a:custGeom>
              <a:avLst/>
              <a:gdLst/>
              <a:ahLst/>
              <a:cxnLst/>
              <a:rect r="r" b="b" t="t" l="l"/>
              <a:pathLst>
                <a:path h="297333" w="1403701">
                  <a:moveTo>
                    <a:pt x="74083" y="0"/>
                  </a:moveTo>
                  <a:lnTo>
                    <a:pt x="1329618" y="0"/>
                  </a:lnTo>
                  <a:cubicBezTo>
                    <a:pt x="1370533" y="0"/>
                    <a:pt x="1403701" y="33168"/>
                    <a:pt x="1403701" y="74083"/>
                  </a:cubicBezTo>
                  <a:lnTo>
                    <a:pt x="1403701" y="223250"/>
                  </a:lnTo>
                  <a:cubicBezTo>
                    <a:pt x="1403701" y="264165"/>
                    <a:pt x="1370533" y="297333"/>
                    <a:pt x="1329618" y="297333"/>
                  </a:cubicBezTo>
                  <a:lnTo>
                    <a:pt x="74083" y="297333"/>
                  </a:lnTo>
                  <a:cubicBezTo>
                    <a:pt x="33168" y="297333"/>
                    <a:pt x="0" y="264165"/>
                    <a:pt x="0" y="223250"/>
                  </a:cubicBezTo>
                  <a:lnTo>
                    <a:pt x="0" y="74083"/>
                  </a:lnTo>
                  <a:cubicBezTo>
                    <a:pt x="0" y="33168"/>
                    <a:pt x="33168" y="0"/>
                    <a:pt x="74083" y="0"/>
                  </a:cubicBezTo>
                  <a:close/>
                </a:path>
              </a:pathLst>
            </a:custGeom>
            <a:solidFill>
              <a:srgbClr val="C67E50"/>
            </a:solidFill>
          </p:spPr>
        </p:sp>
        <p:sp>
          <p:nvSpPr>
            <p:cNvPr name="TextBox 15" id="15"/>
            <p:cNvSpPr txBox="true"/>
            <p:nvPr/>
          </p:nvSpPr>
          <p:spPr>
            <a:xfrm>
              <a:off x="0" y="-38100"/>
              <a:ext cx="1403701" cy="335433"/>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10903464" y="8007936"/>
            <a:ext cx="5329679" cy="1128936"/>
            <a:chOff x="0" y="0"/>
            <a:chExt cx="1403701" cy="297333"/>
          </a:xfrm>
        </p:grpSpPr>
        <p:sp>
          <p:nvSpPr>
            <p:cNvPr name="Freeform 17" id="17"/>
            <p:cNvSpPr/>
            <p:nvPr/>
          </p:nvSpPr>
          <p:spPr>
            <a:xfrm flipH="false" flipV="false" rot="0">
              <a:off x="0" y="0"/>
              <a:ext cx="1403701" cy="297333"/>
            </a:xfrm>
            <a:custGeom>
              <a:avLst/>
              <a:gdLst/>
              <a:ahLst/>
              <a:cxnLst/>
              <a:rect r="r" b="b" t="t" l="l"/>
              <a:pathLst>
                <a:path h="297333" w="1403701">
                  <a:moveTo>
                    <a:pt x="74083" y="0"/>
                  </a:moveTo>
                  <a:lnTo>
                    <a:pt x="1329618" y="0"/>
                  </a:lnTo>
                  <a:cubicBezTo>
                    <a:pt x="1370533" y="0"/>
                    <a:pt x="1403701" y="33168"/>
                    <a:pt x="1403701" y="74083"/>
                  </a:cubicBezTo>
                  <a:lnTo>
                    <a:pt x="1403701" y="223250"/>
                  </a:lnTo>
                  <a:cubicBezTo>
                    <a:pt x="1403701" y="264165"/>
                    <a:pt x="1370533" y="297333"/>
                    <a:pt x="1329618" y="297333"/>
                  </a:cubicBezTo>
                  <a:lnTo>
                    <a:pt x="74083" y="297333"/>
                  </a:lnTo>
                  <a:cubicBezTo>
                    <a:pt x="33168" y="297333"/>
                    <a:pt x="0" y="264165"/>
                    <a:pt x="0" y="223250"/>
                  </a:cubicBezTo>
                  <a:lnTo>
                    <a:pt x="0" y="74083"/>
                  </a:lnTo>
                  <a:cubicBezTo>
                    <a:pt x="0" y="33168"/>
                    <a:pt x="33168" y="0"/>
                    <a:pt x="74083" y="0"/>
                  </a:cubicBezTo>
                  <a:close/>
                </a:path>
              </a:pathLst>
            </a:custGeom>
            <a:solidFill>
              <a:srgbClr val="C67E50"/>
            </a:solidFill>
          </p:spPr>
        </p:sp>
        <p:sp>
          <p:nvSpPr>
            <p:cNvPr name="TextBox 18" id="18"/>
            <p:cNvSpPr txBox="true"/>
            <p:nvPr/>
          </p:nvSpPr>
          <p:spPr>
            <a:xfrm>
              <a:off x="0" y="-38100"/>
              <a:ext cx="1403701" cy="335433"/>
            </a:xfrm>
            <a:prstGeom prst="rect">
              <a:avLst/>
            </a:prstGeom>
          </p:spPr>
          <p:txBody>
            <a:bodyPr anchor="ctr" rtlCol="false" tIns="50800" lIns="50800" bIns="50800" rIns="50800"/>
            <a:lstStyle/>
            <a:p>
              <a:pPr algn="ctr">
                <a:lnSpc>
                  <a:spcPts val="2659"/>
                </a:lnSpc>
                <a:spcBef>
                  <a:spcPct val="0"/>
                </a:spcBef>
              </a:pPr>
            </a:p>
          </p:txBody>
        </p:sp>
      </p:grpSp>
      <p:sp>
        <p:nvSpPr>
          <p:cNvPr name="TextBox 19" id="19"/>
          <p:cNvSpPr txBox="true"/>
          <p:nvPr/>
        </p:nvSpPr>
        <p:spPr>
          <a:xfrm rot="0">
            <a:off x="12361268" y="794333"/>
            <a:ext cx="2014686" cy="647065"/>
          </a:xfrm>
          <a:prstGeom prst="rect">
            <a:avLst/>
          </a:prstGeom>
        </p:spPr>
        <p:txBody>
          <a:bodyPr anchor="t" rtlCol="false" tIns="0" lIns="0" bIns="0" rIns="0">
            <a:spAutoFit/>
          </a:bodyPr>
          <a:lstStyle/>
          <a:p>
            <a:pPr algn="ctr">
              <a:lnSpc>
                <a:spcPts val="4759"/>
              </a:lnSpc>
            </a:pPr>
            <a:r>
              <a:rPr lang="en-US" sz="3399">
                <a:solidFill>
                  <a:srgbClr val="000000"/>
                </a:solidFill>
                <a:latin typeface="Times New Roman"/>
                <a:ea typeface="Times New Roman"/>
                <a:cs typeface="Times New Roman"/>
                <a:sym typeface="Times New Roman"/>
              </a:rPr>
              <a:t>Data input</a:t>
            </a:r>
          </a:p>
        </p:txBody>
      </p:sp>
      <p:sp>
        <p:nvSpPr>
          <p:cNvPr name="TextBox 20" id="20"/>
          <p:cNvSpPr txBox="true"/>
          <p:nvPr/>
        </p:nvSpPr>
        <p:spPr>
          <a:xfrm rot="0">
            <a:off x="12098102" y="2557689"/>
            <a:ext cx="2541017" cy="647065"/>
          </a:xfrm>
          <a:prstGeom prst="rect">
            <a:avLst/>
          </a:prstGeom>
        </p:spPr>
        <p:txBody>
          <a:bodyPr anchor="t" rtlCol="false" tIns="0" lIns="0" bIns="0" rIns="0">
            <a:spAutoFit/>
          </a:bodyPr>
          <a:lstStyle/>
          <a:p>
            <a:pPr algn="ctr">
              <a:lnSpc>
                <a:spcPts val="4759"/>
              </a:lnSpc>
            </a:pPr>
            <a:r>
              <a:rPr lang="en-US" sz="3399">
                <a:solidFill>
                  <a:srgbClr val="000000"/>
                </a:solidFill>
                <a:latin typeface="Times New Roman"/>
                <a:ea typeface="Times New Roman"/>
                <a:cs typeface="Times New Roman"/>
                <a:sym typeface="Times New Roman"/>
              </a:rPr>
              <a:t>Preprocessing</a:t>
            </a:r>
          </a:p>
        </p:txBody>
      </p:sp>
      <p:sp>
        <p:nvSpPr>
          <p:cNvPr name="TextBox 21" id="21"/>
          <p:cNvSpPr txBox="true"/>
          <p:nvPr/>
        </p:nvSpPr>
        <p:spPr>
          <a:xfrm rot="0">
            <a:off x="11040607" y="4496435"/>
            <a:ext cx="4979194" cy="647065"/>
          </a:xfrm>
          <a:prstGeom prst="rect">
            <a:avLst/>
          </a:prstGeom>
        </p:spPr>
        <p:txBody>
          <a:bodyPr anchor="t" rtlCol="false" tIns="0" lIns="0" bIns="0" rIns="0">
            <a:spAutoFit/>
          </a:bodyPr>
          <a:lstStyle/>
          <a:p>
            <a:pPr algn="ctr">
              <a:lnSpc>
                <a:spcPts val="4759"/>
              </a:lnSpc>
            </a:pPr>
            <a:r>
              <a:rPr lang="en-US" sz="3399">
                <a:solidFill>
                  <a:srgbClr val="000000"/>
                </a:solidFill>
                <a:latin typeface="Times New Roman"/>
                <a:ea typeface="Times New Roman"/>
                <a:cs typeface="Times New Roman"/>
                <a:sym typeface="Times New Roman"/>
              </a:rPr>
              <a:t>ResNet Feature Extraction</a:t>
            </a:r>
          </a:p>
        </p:txBody>
      </p:sp>
      <p:sp>
        <p:nvSpPr>
          <p:cNvPr name="TextBox 22" id="22"/>
          <p:cNvSpPr txBox="true"/>
          <p:nvPr/>
        </p:nvSpPr>
        <p:spPr>
          <a:xfrm rot="0">
            <a:off x="11747912" y="6357193"/>
            <a:ext cx="3602682" cy="647065"/>
          </a:xfrm>
          <a:prstGeom prst="rect">
            <a:avLst/>
          </a:prstGeom>
        </p:spPr>
        <p:txBody>
          <a:bodyPr anchor="t" rtlCol="false" tIns="0" lIns="0" bIns="0" rIns="0">
            <a:spAutoFit/>
          </a:bodyPr>
          <a:lstStyle/>
          <a:p>
            <a:pPr algn="ctr">
              <a:lnSpc>
                <a:spcPts val="4759"/>
              </a:lnSpc>
            </a:pPr>
            <a:r>
              <a:rPr lang="en-US" sz="3399">
                <a:solidFill>
                  <a:srgbClr val="000000"/>
                </a:solidFill>
                <a:latin typeface="Times New Roman"/>
                <a:ea typeface="Times New Roman"/>
                <a:cs typeface="Times New Roman"/>
                <a:sym typeface="Times New Roman"/>
              </a:rPr>
              <a:t>Logistic Regression</a:t>
            </a:r>
          </a:p>
        </p:txBody>
      </p:sp>
      <p:sp>
        <p:nvSpPr>
          <p:cNvPr name="TextBox 23" id="23"/>
          <p:cNvSpPr txBox="true"/>
          <p:nvPr/>
        </p:nvSpPr>
        <p:spPr>
          <a:xfrm rot="0">
            <a:off x="11807704" y="8188911"/>
            <a:ext cx="3341489" cy="647065"/>
          </a:xfrm>
          <a:prstGeom prst="rect">
            <a:avLst/>
          </a:prstGeom>
        </p:spPr>
        <p:txBody>
          <a:bodyPr anchor="t" rtlCol="false" tIns="0" lIns="0" bIns="0" rIns="0">
            <a:spAutoFit/>
          </a:bodyPr>
          <a:lstStyle/>
          <a:p>
            <a:pPr algn="ctr">
              <a:lnSpc>
                <a:spcPts val="4759"/>
              </a:lnSpc>
            </a:pPr>
            <a:r>
              <a:rPr lang="en-US" sz="3399">
                <a:solidFill>
                  <a:srgbClr val="000000"/>
                </a:solidFill>
                <a:latin typeface="Times New Roman"/>
                <a:ea typeface="Times New Roman"/>
                <a:cs typeface="Times New Roman"/>
                <a:sym typeface="Times New Roman"/>
              </a:rPr>
              <a:t>Prediction Output</a:t>
            </a:r>
          </a:p>
        </p:txBody>
      </p:sp>
      <p:sp>
        <p:nvSpPr>
          <p:cNvPr name="AutoShape 24" id="24"/>
          <p:cNvSpPr/>
          <p:nvPr/>
        </p:nvSpPr>
        <p:spPr>
          <a:xfrm flipH="true">
            <a:off x="13530204" y="1749008"/>
            <a:ext cx="0" cy="434913"/>
          </a:xfrm>
          <a:prstGeom prst="line">
            <a:avLst/>
          </a:prstGeom>
          <a:ln cap="flat" w="38100">
            <a:solidFill>
              <a:srgbClr val="000000"/>
            </a:solidFill>
            <a:prstDash val="solid"/>
            <a:headEnd type="none" len="sm" w="sm"/>
            <a:tailEnd type="arrow" len="sm" w="med"/>
          </a:ln>
        </p:spPr>
      </p:sp>
      <p:sp>
        <p:nvSpPr>
          <p:cNvPr name="AutoShape 25" id="25"/>
          <p:cNvSpPr/>
          <p:nvPr/>
        </p:nvSpPr>
        <p:spPr>
          <a:xfrm>
            <a:off x="13530204" y="3601844"/>
            <a:ext cx="0" cy="727005"/>
          </a:xfrm>
          <a:prstGeom prst="line">
            <a:avLst/>
          </a:prstGeom>
          <a:ln cap="flat" w="38100">
            <a:solidFill>
              <a:srgbClr val="000000"/>
            </a:solidFill>
            <a:prstDash val="solid"/>
            <a:headEnd type="none" len="sm" w="sm"/>
            <a:tailEnd type="arrow" len="sm" w="med"/>
          </a:ln>
        </p:spPr>
      </p:sp>
      <p:sp>
        <p:nvSpPr>
          <p:cNvPr name="AutoShape 26" id="26"/>
          <p:cNvSpPr/>
          <p:nvPr/>
        </p:nvSpPr>
        <p:spPr>
          <a:xfrm>
            <a:off x="13549254" y="5457784"/>
            <a:ext cx="0" cy="723900"/>
          </a:xfrm>
          <a:prstGeom prst="line">
            <a:avLst/>
          </a:prstGeom>
          <a:ln cap="flat" w="38100">
            <a:solidFill>
              <a:srgbClr val="000000"/>
            </a:solidFill>
            <a:prstDash val="solid"/>
            <a:headEnd type="none" len="sm" w="sm"/>
            <a:tailEnd type="arrow" len="sm" w="med"/>
          </a:ln>
        </p:spPr>
      </p:sp>
      <p:sp>
        <p:nvSpPr>
          <p:cNvPr name="AutoShape 27" id="27"/>
          <p:cNvSpPr/>
          <p:nvPr/>
        </p:nvSpPr>
        <p:spPr>
          <a:xfrm>
            <a:off x="13568304" y="7310620"/>
            <a:ext cx="0" cy="697317"/>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EFDA"/>
        </a:solidFill>
      </p:bgPr>
    </p:bg>
    <p:spTree>
      <p:nvGrpSpPr>
        <p:cNvPr id="1" name=""/>
        <p:cNvGrpSpPr/>
        <p:nvPr/>
      </p:nvGrpSpPr>
      <p:grpSpPr>
        <a:xfrm>
          <a:off x="0" y="0"/>
          <a:ext cx="0" cy="0"/>
          <a:chOff x="0" y="0"/>
          <a:chExt cx="0" cy="0"/>
        </a:xfrm>
      </p:grpSpPr>
      <p:sp>
        <p:nvSpPr>
          <p:cNvPr name="Freeform 2" id="2"/>
          <p:cNvSpPr/>
          <p:nvPr/>
        </p:nvSpPr>
        <p:spPr>
          <a:xfrm flipH="true" flipV="true" rot="0">
            <a:off x="13196229" y="-837978"/>
            <a:ext cx="6103108" cy="4114800"/>
          </a:xfrm>
          <a:custGeom>
            <a:avLst/>
            <a:gdLst/>
            <a:ahLst/>
            <a:cxnLst/>
            <a:rect r="r" b="b" t="t" l="l"/>
            <a:pathLst>
              <a:path h="4114800" w="6103108">
                <a:moveTo>
                  <a:pt x="6103108" y="4114800"/>
                </a:moveTo>
                <a:lnTo>
                  <a:pt x="0" y="4114800"/>
                </a:lnTo>
                <a:lnTo>
                  <a:pt x="0" y="0"/>
                </a:lnTo>
                <a:lnTo>
                  <a:pt x="6103108" y="0"/>
                </a:lnTo>
                <a:lnTo>
                  <a:pt x="6103108"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051655" y="-670903"/>
            <a:ext cx="5040401" cy="4114800"/>
          </a:xfrm>
          <a:custGeom>
            <a:avLst/>
            <a:gdLst/>
            <a:ahLst/>
            <a:cxnLst/>
            <a:rect r="r" b="b" t="t" l="l"/>
            <a:pathLst>
              <a:path h="4114800" w="5040401">
                <a:moveTo>
                  <a:pt x="0" y="0"/>
                </a:moveTo>
                <a:lnTo>
                  <a:pt x="5040401" y="0"/>
                </a:lnTo>
                <a:lnTo>
                  <a:pt x="504040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291886" y="6819543"/>
            <a:ext cx="6103108" cy="4114800"/>
          </a:xfrm>
          <a:custGeom>
            <a:avLst/>
            <a:gdLst/>
            <a:ahLst/>
            <a:cxnLst/>
            <a:rect r="r" b="b" t="t" l="l"/>
            <a:pathLst>
              <a:path h="4114800" w="6103108">
                <a:moveTo>
                  <a:pt x="0" y="0"/>
                </a:moveTo>
                <a:lnTo>
                  <a:pt x="6103108" y="0"/>
                </a:lnTo>
                <a:lnTo>
                  <a:pt x="610310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10130" y="6114049"/>
            <a:ext cx="2369825" cy="2300885"/>
          </a:xfrm>
          <a:custGeom>
            <a:avLst/>
            <a:gdLst/>
            <a:ahLst/>
            <a:cxnLst/>
            <a:rect r="r" b="b" t="t" l="l"/>
            <a:pathLst>
              <a:path h="2300885" w="2369825">
                <a:moveTo>
                  <a:pt x="0" y="0"/>
                </a:moveTo>
                <a:lnTo>
                  <a:pt x="2369825" y="0"/>
                </a:lnTo>
                <a:lnTo>
                  <a:pt x="2369825" y="2300885"/>
                </a:lnTo>
                <a:lnTo>
                  <a:pt x="0" y="23008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3811222" y="1491838"/>
            <a:ext cx="11092077" cy="7910195"/>
          </a:xfrm>
          <a:prstGeom prst="rect">
            <a:avLst/>
          </a:prstGeom>
        </p:spPr>
        <p:txBody>
          <a:bodyPr anchor="t" rtlCol="false" tIns="0" lIns="0" bIns="0" rIns="0">
            <a:spAutoFit/>
          </a:bodyPr>
          <a:lstStyle/>
          <a:p>
            <a:pPr algn="just">
              <a:lnSpc>
                <a:spcPts val="4479"/>
              </a:lnSpc>
            </a:pPr>
            <a:r>
              <a:rPr lang="en-US" sz="3199">
                <a:solidFill>
                  <a:srgbClr val="000000"/>
                </a:solidFill>
                <a:latin typeface="Times New Roman"/>
                <a:ea typeface="Times New Roman"/>
                <a:cs typeface="Times New Roman"/>
                <a:sym typeface="Times New Roman"/>
              </a:rPr>
              <a:t>Our training process consists of two key steps:</a:t>
            </a:r>
          </a:p>
          <a:p>
            <a:pPr algn="just">
              <a:lnSpc>
                <a:spcPts val="4479"/>
              </a:lnSpc>
            </a:pPr>
          </a:p>
          <a:p>
            <a:pPr algn="just">
              <a:lnSpc>
                <a:spcPts val="4479"/>
              </a:lnSpc>
            </a:pPr>
            <a:r>
              <a:rPr lang="en-US" sz="3199">
                <a:solidFill>
                  <a:srgbClr val="000000"/>
                </a:solidFill>
                <a:latin typeface="Times New Roman"/>
                <a:ea typeface="Times New Roman"/>
                <a:cs typeface="Times New Roman"/>
                <a:sym typeface="Times New Roman"/>
              </a:rPr>
              <a:t>Step 1: First, we train ResNet-18 on each MRI plane independently using binary cross-entropy loss, treating the classification as a multi-label problem. The model's convolutional layers are fine-tuned to learn meaningful patterns in the grayscale images.</a:t>
            </a:r>
          </a:p>
          <a:p>
            <a:pPr algn="just">
              <a:lnSpc>
                <a:spcPts val="4479"/>
              </a:lnSpc>
            </a:pPr>
          </a:p>
          <a:p>
            <a:pPr algn="just">
              <a:lnSpc>
                <a:spcPts val="4479"/>
              </a:lnSpc>
            </a:pPr>
            <a:r>
              <a:rPr lang="en-US" sz="3199">
                <a:solidFill>
                  <a:srgbClr val="000000"/>
                </a:solidFill>
                <a:latin typeface="Times New Roman"/>
                <a:ea typeface="Times New Roman"/>
                <a:cs typeface="Times New Roman"/>
                <a:sym typeface="Times New Roman"/>
              </a:rPr>
              <a:t>Step 2: After extracting features from each view, we combine these insights into a single feature set. We then use logistic regression to weigh this combined information and make the final classification.This two-step approach ensures that each angle contributes uniquely to the overall prediction, enhancing the accuracy and reliability of our knee injury diagnoses.</a:t>
            </a:r>
          </a:p>
        </p:txBody>
      </p:sp>
      <p:sp>
        <p:nvSpPr>
          <p:cNvPr name="TextBox 7" id="7"/>
          <p:cNvSpPr txBox="true"/>
          <p:nvPr/>
        </p:nvSpPr>
        <p:spPr>
          <a:xfrm rot="0">
            <a:off x="4757621" y="324790"/>
            <a:ext cx="8438608" cy="894632"/>
          </a:xfrm>
          <a:prstGeom prst="rect">
            <a:avLst/>
          </a:prstGeom>
        </p:spPr>
        <p:txBody>
          <a:bodyPr anchor="t" rtlCol="false" tIns="0" lIns="0" bIns="0" rIns="0">
            <a:spAutoFit/>
          </a:bodyPr>
          <a:lstStyle/>
          <a:p>
            <a:pPr algn="ctr">
              <a:lnSpc>
                <a:spcPts val="5521"/>
              </a:lnSpc>
            </a:pPr>
            <a:r>
              <a:rPr lang="en-US" sz="6346" spc="63">
                <a:solidFill>
                  <a:srgbClr val="000000"/>
                </a:solidFill>
                <a:latin typeface="Times New Roman"/>
                <a:ea typeface="Times New Roman"/>
                <a:cs typeface="Times New Roman"/>
                <a:sym typeface="Times New Roman"/>
              </a:rPr>
              <a:t>MODEL TRAINING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EFDA"/>
        </a:solidFill>
      </p:bgPr>
    </p:bg>
    <p:spTree>
      <p:nvGrpSpPr>
        <p:cNvPr id="1" name=""/>
        <p:cNvGrpSpPr/>
        <p:nvPr/>
      </p:nvGrpSpPr>
      <p:grpSpPr>
        <a:xfrm>
          <a:off x="0" y="0"/>
          <a:ext cx="0" cy="0"/>
          <a:chOff x="0" y="0"/>
          <a:chExt cx="0" cy="0"/>
        </a:xfrm>
      </p:grpSpPr>
      <p:sp>
        <p:nvSpPr>
          <p:cNvPr name="TextBox 2" id="2"/>
          <p:cNvSpPr txBox="true"/>
          <p:nvPr/>
        </p:nvSpPr>
        <p:spPr>
          <a:xfrm rot="0">
            <a:off x="6132601" y="1125328"/>
            <a:ext cx="11273726" cy="3128941"/>
          </a:xfrm>
          <a:prstGeom prst="rect">
            <a:avLst/>
          </a:prstGeom>
        </p:spPr>
        <p:txBody>
          <a:bodyPr anchor="t" rtlCol="false" tIns="0" lIns="0" bIns="0" rIns="0">
            <a:spAutoFit/>
          </a:bodyPr>
          <a:lstStyle/>
          <a:p>
            <a:pPr algn="ctr">
              <a:lnSpc>
                <a:spcPts val="7860"/>
              </a:lnSpc>
            </a:pPr>
            <a:r>
              <a:rPr lang="en-US" sz="7081">
                <a:solidFill>
                  <a:srgbClr val="000000"/>
                </a:solidFill>
                <a:latin typeface="Times New Roman"/>
                <a:ea typeface="Times New Roman"/>
                <a:cs typeface="Times New Roman"/>
                <a:sym typeface="Times New Roman"/>
              </a:rPr>
              <a:t>RESULTS AND OBSERVATIONS</a:t>
            </a:r>
          </a:p>
          <a:p>
            <a:pPr algn="ctr" marL="0" indent="0" lvl="0">
              <a:lnSpc>
                <a:spcPts val="7860"/>
              </a:lnSpc>
            </a:pPr>
          </a:p>
        </p:txBody>
      </p:sp>
      <p:sp>
        <p:nvSpPr>
          <p:cNvPr name="Freeform 3" id="3"/>
          <p:cNvSpPr/>
          <p:nvPr/>
        </p:nvSpPr>
        <p:spPr>
          <a:xfrm flipH="true" flipV="false" rot="0">
            <a:off x="-91673" y="0"/>
            <a:ext cx="7315200" cy="3204754"/>
          </a:xfrm>
          <a:custGeom>
            <a:avLst/>
            <a:gdLst/>
            <a:ahLst/>
            <a:cxnLst/>
            <a:rect r="r" b="b" t="t" l="l"/>
            <a:pathLst>
              <a:path h="3204754" w="7315200">
                <a:moveTo>
                  <a:pt x="7315200" y="0"/>
                </a:moveTo>
                <a:lnTo>
                  <a:pt x="0" y="0"/>
                </a:lnTo>
                <a:lnTo>
                  <a:pt x="0" y="3204754"/>
                </a:lnTo>
                <a:lnTo>
                  <a:pt x="7315200" y="3204754"/>
                </a:lnTo>
                <a:lnTo>
                  <a:pt x="73152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1578846" y="7201590"/>
            <a:ext cx="7315200" cy="3204754"/>
          </a:xfrm>
          <a:custGeom>
            <a:avLst/>
            <a:gdLst/>
            <a:ahLst/>
            <a:cxnLst/>
            <a:rect r="r" b="b" t="t" l="l"/>
            <a:pathLst>
              <a:path h="3204754" w="7315200">
                <a:moveTo>
                  <a:pt x="0" y="3204754"/>
                </a:moveTo>
                <a:lnTo>
                  <a:pt x="7315200" y="3204754"/>
                </a:lnTo>
                <a:lnTo>
                  <a:pt x="7315200" y="0"/>
                </a:lnTo>
                <a:lnTo>
                  <a:pt x="0" y="0"/>
                </a:lnTo>
                <a:lnTo>
                  <a:pt x="0" y="320475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624187" y="3785476"/>
            <a:ext cx="14289117" cy="4247515"/>
          </a:xfrm>
          <a:prstGeom prst="rect">
            <a:avLst/>
          </a:prstGeom>
        </p:spPr>
        <p:txBody>
          <a:bodyPr anchor="t" rtlCol="false" tIns="0" lIns="0" bIns="0" rIns="0">
            <a:spAutoFit/>
          </a:bodyPr>
          <a:lstStyle/>
          <a:p>
            <a:pPr algn="just">
              <a:lnSpc>
                <a:spcPts val="4759"/>
              </a:lnSpc>
            </a:pPr>
            <a:r>
              <a:rPr lang="en-US" sz="3399">
                <a:solidFill>
                  <a:srgbClr val="000000"/>
                </a:solidFill>
                <a:latin typeface="Times New Roman"/>
                <a:ea typeface="Times New Roman"/>
                <a:cs typeface="Times New Roman"/>
                <a:sym typeface="Times New Roman"/>
              </a:rPr>
              <a:t>After running the model on the validation data, the model yielded good results in terms of performance metrics. We were able to achieve an AUC score of 0.9023, indicating the strength of the model in distinguishing different injury types effectively.</a:t>
            </a:r>
          </a:p>
          <a:p>
            <a:pPr algn="just">
              <a:lnSpc>
                <a:spcPts val="4759"/>
              </a:lnSpc>
            </a:pPr>
            <a:r>
              <a:rPr lang="en-US" sz="3399">
                <a:solidFill>
                  <a:srgbClr val="000000"/>
                </a:solidFill>
                <a:latin typeface="Times New Roman"/>
                <a:ea typeface="Times New Roman"/>
                <a:cs typeface="Times New Roman"/>
                <a:sym typeface="Times New Roman"/>
              </a:rPr>
              <a:t>This system can be a very useful tool in medical diagnosis automation. Further testing on various datasets and real time clinical images might help validate its performance in a more practical setting.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DAGYc-arkFI</dc:identifier>
  <dcterms:modified xsi:type="dcterms:W3CDTF">2011-08-01T06:04:30Z</dcterms:modified>
  <cp:revision>1</cp:revision>
  <dc:title>Sml final project presentation</dc:title>
</cp:coreProperties>
</file>